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318" r:id="rId3"/>
    <p:sldId id="319" r:id="rId4"/>
    <p:sldId id="277" r:id="rId5"/>
    <p:sldId id="278" r:id="rId6"/>
    <p:sldId id="307" r:id="rId7"/>
    <p:sldId id="314" r:id="rId8"/>
    <p:sldId id="326" r:id="rId9"/>
    <p:sldId id="322" r:id="rId10"/>
    <p:sldId id="323" r:id="rId11"/>
    <p:sldId id="324" r:id="rId12"/>
    <p:sldId id="325" r:id="rId13"/>
    <p:sldId id="327" r:id="rId14"/>
    <p:sldId id="328" r:id="rId15"/>
    <p:sldId id="329" r:id="rId16"/>
    <p:sldId id="339" r:id="rId17"/>
    <p:sldId id="340" r:id="rId18"/>
    <p:sldId id="341" r:id="rId19"/>
    <p:sldId id="330" r:id="rId20"/>
    <p:sldId id="331" r:id="rId21"/>
    <p:sldId id="332" r:id="rId22"/>
    <p:sldId id="333" r:id="rId23"/>
    <p:sldId id="334" r:id="rId24"/>
    <p:sldId id="315" r:id="rId25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32B66E"/>
    <a:srgbClr val="FFFF99"/>
    <a:srgbClr val="FC790C"/>
    <a:srgbClr val="B8E32F"/>
    <a:srgbClr val="FF9600"/>
    <a:srgbClr val="EBD531"/>
    <a:srgbClr val="FFFFFF"/>
    <a:srgbClr val="C16557"/>
    <a:srgbClr val="9555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>
      <p:cViewPr varScale="1">
        <p:scale>
          <a:sx n="67" d="100"/>
          <a:sy n="67" d="100"/>
        </p:scale>
        <p:origin x="85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4.xml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4" name="Rectangle 272"/>
          <p:cNvSpPr>
            <a:spLocks noChangeArrowheads="1"/>
          </p:cNvSpPr>
          <p:nvPr/>
        </p:nvSpPr>
        <p:spPr bwMode="gray">
          <a:xfrm>
            <a:off x="0" y="6096000"/>
            <a:ext cx="9144000" cy="76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24" name="Rectangle 252"/>
          <p:cNvSpPr>
            <a:spLocks noChangeArrowheads="1"/>
          </p:cNvSpPr>
          <p:nvPr/>
        </p:nvSpPr>
        <p:spPr bwMode="gray">
          <a:xfrm>
            <a:off x="0" y="914400"/>
            <a:ext cx="4960938" cy="51546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41" name="Rectangle 269"/>
          <p:cNvSpPr>
            <a:spLocks noChangeArrowheads="1"/>
          </p:cNvSpPr>
          <p:nvPr/>
        </p:nvSpPr>
        <p:spPr bwMode="gray">
          <a:xfrm>
            <a:off x="1676400" y="4311650"/>
            <a:ext cx="4770438" cy="17541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7010400" y="6553200"/>
            <a:ext cx="1981200" cy="244475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228600" y="6553200"/>
            <a:ext cx="381000" cy="244475"/>
          </a:xfrm>
        </p:spPr>
        <p:txBody>
          <a:bodyPr/>
          <a:lstStyle>
            <a:lvl1pPr>
              <a:defRPr sz="1200"/>
            </a:lvl1pPr>
          </a:lstStyle>
          <a:p>
            <a:fld id="{EF1322E6-815A-455F-B9F0-10942632E3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326" name="Rectangle 254"/>
          <p:cNvSpPr>
            <a:spLocks noChangeArrowheads="1"/>
          </p:cNvSpPr>
          <p:nvPr/>
        </p:nvSpPr>
        <p:spPr bwMode="gray">
          <a:xfrm>
            <a:off x="3308350" y="914400"/>
            <a:ext cx="1654175" cy="16764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329" name="Rectangle 257"/>
          <p:cNvSpPr>
            <a:spLocks noChangeArrowheads="1"/>
          </p:cNvSpPr>
          <p:nvPr/>
        </p:nvSpPr>
        <p:spPr bwMode="gray">
          <a:xfrm>
            <a:off x="3317875" y="2590800"/>
            <a:ext cx="1639888" cy="170338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31" name="Rectangle 259"/>
          <p:cNvSpPr>
            <a:spLocks noChangeArrowheads="1"/>
          </p:cNvSpPr>
          <p:nvPr/>
        </p:nvSpPr>
        <p:spPr bwMode="gray">
          <a:xfrm>
            <a:off x="1654175" y="4300538"/>
            <a:ext cx="1654175" cy="1766887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35" name="Line 263"/>
          <p:cNvSpPr>
            <a:spLocks noChangeShapeType="1"/>
          </p:cNvSpPr>
          <p:nvPr/>
        </p:nvSpPr>
        <p:spPr bwMode="gray">
          <a:xfrm>
            <a:off x="3309938" y="904875"/>
            <a:ext cx="0" cy="5191125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30" name="Rectangle 258"/>
          <p:cNvSpPr>
            <a:spLocks noChangeArrowheads="1"/>
          </p:cNvSpPr>
          <p:nvPr/>
        </p:nvSpPr>
        <p:spPr bwMode="gray">
          <a:xfrm>
            <a:off x="0" y="4300538"/>
            <a:ext cx="1654175" cy="1766887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37" name="Line 265"/>
          <p:cNvSpPr>
            <a:spLocks noChangeShapeType="1"/>
          </p:cNvSpPr>
          <p:nvPr/>
        </p:nvSpPr>
        <p:spPr bwMode="gray">
          <a:xfrm>
            <a:off x="0" y="2590800"/>
            <a:ext cx="4953000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38" name="Line 266"/>
          <p:cNvSpPr>
            <a:spLocks noChangeShapeType="1"/>
          </p:cNvSpPr>
          <p:nvPr/>
        </p:nvSpPr>
        <p:spPr bwMode="gray">
          <a:xfrm>
            <a:off x="22225" y="4302125"/>
            <a:ext cx="4949825" cy="0"/>
          </a:xfrm>
          <a:prstGeom prst="line">
            <a:avLst/>
          </a:prstGeom>
          <a:noFill/>
          <a:ln w="254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34" name="Line 262"/>
          <p:cNvSpPr>
            <a:spLocks noChangeShapeType="1"/>
          </p:cNvSpPr>
          <p:nvPr/>
        </p:nvSpPr>
        <p:spPr bwMode="gray">
          <a:xfrm>
            <a:off x="1666875" y="838200"/>
            <a:ext cx="0" cy="525780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45" name="Line 273"/>
          <p:cNvSpPr>
            <a:spLocks noChangeShapeType="1"/>
          </p:cNvSpPr>
          <p:nvPr/>
        </p:nvSpPr>
        <p:spPr bwMode="gray">
          <a:xfrm flipV="1">
            <a:off x="4978400" y="2190750"/>
            <a:ext cx="4178300" cy="190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46" name="Line 274"/>
          <p:cNvSpPr>
            <a:spLocks noChangeShapeType="1"/>
          </p:cNvSpPr>
          <p:nvPr/>
        </p:nvSpPr>
        <p:spPr bwMode="gray">
          <a:xfrm flipV="1">
            <a:off x="4978400" y="5568950"/>
            <a:ext cx="4178300" cy="190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43" name="Rectangle 271"/>
          <p:cNvSpPr>
            <a:spLocks noChangeArrowheads="1"/>
          </p:cNvSpPr>
          <p:nvPr/>
        </p:nvSpPr>
        <p:spPr bwMode="gray">
          <a:xfrm>
            <a:off x="0" y="0"/>
            <a:ext cx="9144000" cy="89058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>
            <a:off x="152400" y="304800"/>
            <a:ext cx="1066800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100" i="1">
                <a:solidFill>
                  <a:srgbClr val="FFFFFF"/>
                </a:solidFill>
                <a:latin typeface="Arial Black" panose="020B0A04020102020204" pitchFamily="34" charset="0"/>
              </a:rPr>
              <a:t>LOGO</a:t>
            </a:r>
          </a:p>
        </p:txBody>
      </p:sp>
      <p:sp>
        <p:nvSpPr>
          <p:cNvPr id="3353" name="Rectangle 281"/>
          <p:cNvSpPr>
            <a:spLocks noChangeArrowheads="1"/>
          </p:cNvSpPr>
          <p:nvPr/>
        </p:nvSpPr>
        <p:spPr bwMode="gray">
          <a:xfrm>
            <a:off x="4953000" y="914400"/>
            <a:ext cx="4191000" cy="5181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5029200" y="2743200"/>
            <a:ext cx="4114800" cy="3810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2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57800" y="1905000"/>
            <a:ext cx="3886200" cy="457200"/>
          </a:xfrm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3600" b="1">
                <a:solidFill>
                  <a:schemeClr val="hlink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019800" y="5318125"/>
            <a:ext cx="2133600" cy="244475"/>
          </a:xfrm>
        </p:spPr>
        <p:txBody>
          <a:bodyPr/>
          <a:lstStyle>
            <a:lvl1pPr>
              <a:defRPr sz="1400" b="0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24" name="Action Button: Home 23">
            <a:hlinkClick r:id="rId8" action="ppaction://hlinksldjump" highlightClick="1"/>
          </p:cNvPr>
          <p:cNvSpPr/>
          <p:nvPr userDrawn="1"/>
        </p:nvSpPr>
        <p:spPr>
          <a:xfrm>
            <a:off x="8595986" y="6505575"/>
            <a:ext cx="319414" cy="242888"/>
          </a:xfrm>
          <a:prstGeom prst="actionButtonHome">
            <a:avLst/>
          </a:prstGeom>
          <a:solidFill>
            <a:schemeClr val="accent3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7162800" y="6505575"/>
            <a:ext cx="1752600" cy="3524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Action Button: Home 5">
            <a:hlinkClick r:id="rId3" action="ppaction://hlinksldjump" highlightClick="1"/>
          </p:cNvPr>
          <p:cNvSpPr/>
          <p:nvPr userDrawn="1"/>
        </p:nvSpPr>
        <p:spPr>
          <a:xfrm>
            <a:off x="8595986" y="6505575"/>
            <a:ext cx="319414" cy="242888"/>
          </a:xfrm>
          <a:prstGeom prst="actionButtonHome">
            <a:avLst/>
          </a:prstGeom>
          <a:solidFill>
            <a:schemeClr val="accent3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88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D67CF75-AFDA-42AA-A8EB-9DE3A3ADEC9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681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295400"/>
            <a:ext cx="3886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295400"/>
            <a:ext cx="3886200" cy="5105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70D244D-37FA-42DA-A7F8-3917F0E338B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9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FECEF39-A735-4EBC-B056-6B39E0AB264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48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E319F7-9281-4162-BEB3-84A0AC10AAB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412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717BBAA-205C-4FF3-860E-9371BF43B09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61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3DDF1A-F544-47E0-B1AB-1A86A675577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078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73EA9E-C768-45E6-9D0B-C7898F1D74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768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BB6C0C-0792-4F0D-BA53-05985AD38E1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7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1981200" cy="6229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71450"/>
            <a:ext cx="5791200" cy="6229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C339E4-6AC9-4443-8002-50E7281BCA1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7757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71450"/>
            <a:ext cx="7086600" cy="487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295400"/>
            <a:ext cx="7924800" cy="51054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778500" y="6530975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886200" y="6505575"/>
            <a:ext cx="838200" cy="261938"/>
          </a:xfrm>
        </p:spPr>
        <p:txBody>
          <a:bodyPr/>
          <a:lstStyle>
            <a:lvl1pPr>
              <a:defRPr/>
            </a:lvl1pPr>
          </a:lstStyle>
          <a:p>
            <a:fld id="{2D7602E7-E143-4277-AB13-976D276A4DB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381000" y="6505575"/>
            <a:ext cx="1905000" cy="261938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16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" Target="../slides/slide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2" name="Rectangle 168"/>
          <p:cNvSpPr>
            <a:spLocks noChangeArrowheads="1"/>
          </p:cNvSpPr>
          <p:nvPr/>
        </p:nvSpPr>
        <p:spPr bwMode="gray">
          <a:xfrm>
            <a:off x="0" y="723900"/>
            <a:ext cx="9144000" cy="38576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157" name="Rectangle 133"/>
          <p:cNvSpPr>
            <a:spLocks noChangeArrowheads="1"/>
          </p:cNvSpPr>
          <p:nvPr/>
        </p:nvSpPr>
        <p:spPr bwMode="gray">
          <a:xfrm>
            <a:off x="0" y="0"/>
            <a:ext cx="9144000" cy="7239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150" name="Freeform 126"/>
          <p:cNvSpPr>
            <a:spLocks/>
          </p:cNvSpPr>
          <p:nvPr/>
        </p:nvSpPr>
        <p:spPr bwMode="gray">
          <a:xfrm>
            <a:off x="-12700" y="342900"/>
            <a:ext cx="6032500" cy="679450"/>
          </a:xfrm>
          <a:custGeom>
            <a:avLst/>
            <a:gdLst>
              <a:gd name="T0" fmla="*/ 0 w 3800"/>
              <a:gd name="T1" fmla="*/ 0 h 428"/>
              <a:gd name="T2" fmla="*/ 3800 w 3800"/>
              <a:gd name="T3" fmla="*/ 0 h 428"/>
              <a:gd name="T4" fmla="*/ 3456 w 3800"/>
              <a:gd name="T5" fmla="*/ 428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00" h="428">
                <a:moveTo>
                  <a:pt x="0" y="0"/>
                </a:moveTo>
                <a:lnTo>
                  <a:pt x="3800" y="0"/>
                </a:lnTo>
                <a:lnTo>
                  <a:pt x="3456" y="428"/>
                </a:lnTo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51" name="Rectangle 127"/>
          <p:cNvSpPr>
            <a:spLocks noChangeArrowheads="1"/>
          </p:cNvSpPr>
          <p:nvPr/>
        </p:nvSpPr>
        <p:spPr bwMode="gray">
          <a:xfrm>
            <a:off x="7366000" y="6448425"/>
            <a:ext cx="1371600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/>
            <a:r>
              <a:rPr lang="en-US" sz="2000" b="1" i="1">
                <a:solidFill>
                  <a:srgbClr val="D7181F"/>
                </a:solidFill>
              </a:rPr>
              <a:t>LOGO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black">
          <a:xfrm>
            <a:off x="685800" y="1295400"/>
            <a:ext cx="79248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5778500" y="6530975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886200" y="6505575"/>
            <a:ext cx="8382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fld id="{F9CBE490-7974-4E81-A5C3-E289EBE99DA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381000" y="6505575"/>
            <a:ext cx="19050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1176" name="Rectangle 152"/>
          <p:cNvSpPr>
            <a:spLocks noChangeArrowheads="1"/>
          </p:cNvSpPr>
          <p:nvPr/>
        </p:nvSpPr>
        <p:spPr bwMode="gray">
          <a:xfrm>
            <a:off x="-1588" y="-6350"/>
            <a:ext cx="1074738" cy="111760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371600" y="171450"/>
            <a:ext cx="70866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84" name="Line 160"/>
          <p:cNvSpPr>
            <a:spLocks noChangeShapeType="1"/>
          </p:cNvSpPr>
          <p:nvPr/>
        </p:nvSpPr>
        <p:spPr bwMode="gray">
          <a:xfrm>
            <a:off x="714375" y="-7938"/>
            <a:ext cx="0" cy="1143001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7" name="Line 163"/>
          <p:cNvSpPr>
            <a:spLocks noChangeShapeType="1"/>
          </p:cNvSpPr>
          <p:nvPr/>
        </p:nvSpPr>
        <p:spPr bwMode="gray">
          <a:xfrm>
            <a:off x="-1588" y="357188"/>
            <a:ext cx="1073151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8" name="Line 164"/>
          <p:cNvSpPr>
            <a:spLocks noChangeShapeType="1"/>
          </p:cNvSpPr>
          <p:nvPr/>
        </p:nvSpPr>
        <p:spPr bwMode="gray">
          <a:xfrm>
            <a:off x="3175" y="728663"/>
            <a:ext cx="9140825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89" name="Line 165"/>
          <p:cNvSpPr>
            <a:spLocks noChangeShapeType="1"/>
          </p:cNvSpPr>
          <p:nvPr/>
        </p:nvSpPr>
        <p:spPr bwMode="gray">
          <a:xfrm>
            <a:off x="358775" y="-22225"/>
            <a:ext cx="0" cy="11557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Action Button: Home 16">
            <a:hlinkClick r:id="rId15" action="ppaction://hlinksldjump" highlightClick="1"/>
          </p:cNvPr>
          <p:cNvSpPr/>
          <p:nvPr userDrawn="1"/>
        </p:nvSpPr>
        <p:spPr>
          <a:xfrm>
            <a:off x="8595986" y="6505575"/>
            <a:ext cx="319414" cy="242888"/>
          </a:xfrm>
          <a:prstGeom prst="actionButtonHome">
            <a:avLst/>
          </a:prstGeom>
          <a:solidFill>
            <a:schemeClr val="accent3">
              <a:lumMod val="95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gif"/><Relationship Id="rId5" Type="http://schemas.openxmlformats.org/officeDocument/2006/relationships/image" Target="../media/image10.gif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/>
              <a:t>SƠ ĐỒ VỊ TRÍ</a:t>
            </a:r>
            <a:endParaRPr lang="en-US" b="1"/>
          </a:p>
        </p:txBody>
      </p:sp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762000" y="1395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0" y="1143000"/>
            <a:ext cx="9144000" cy="5715000"/>
            <a:chOff x="687" y="1107"/>
            <a:chExt cx="10560" cy="12960"/>
          </a:xfrm>
        </p:grpSpPr>
        <p:sp>
          <p:nvSpPr>
            <p:cNvPr id="5" name="Rectangle 12"/>
            <p:cNvSpPr>
              <a:spLocks noChangeArrowheads="1"/>
            </p:cNvSpPr>
            <p:nvPr/>
          </p:nvSpPr>
          <p:spPr bwMode="auto">
            <a:xfrm>
              <a:off x="3507" y="1287"/>
              <a:ext cx="4920" cy="18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3600" b="1" i="0" u="none" strike="noStrike" cap="none" normalizeH="0" baseline="0" smtClean="0">
                  <a:ln>
                    <a:noFill/>
                  </a:ln>
                  <a:solidFill>
                    <a:srgbClr val="FF00FF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SÂN KHẤU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Rectangle 11"/>
            <p:cNvSpPr>
              <a:spLocks noChangeArrowheads="1"/>
            </p:cNvSpPr>
            <p:nvPr/>
          </p:nvSpPr>
          <p:spPr bwMode="auto">
            <a:xfrm>
              <a:off x="1175" y="4516"/>
              <a:ext cx="2632" cy="1440"/>
            </a:xfrm>
            <a:prstGeom prst="rect">
              <a:avLst/>
            </a:prstGeom>
            <a:noFill/>
            <a:ln w="19050">
              <a:solidFill>
                <a:srgbClr val="0000FF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900" b="1" i="0" u="none" strike="noStrike" cap="none" normalizeH="0" baseline="0" smtClean="0">
                  <a:ln>
                    <a:noFill/>
                  </a:ln>
                  <a:solidFill>
                    <a:srgbClr val="FF00FF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ĐẠI BIỂU KHÁCH MỜI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4538" y="4516"/>
              <a:ext cx="2857" cy="1440"/>
            </a:xfrm>
            <a:prstGeom prst="rect">
              <a:avLst/>
            </a:prstGeom>
            <a:noFill/>
            <a:ln w="19050">
              <a:solidFill>
                <a:srgbClr val="0000FF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0" tIns="45720" rIns="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smtClean="0">
                  <a:ln>
                    <a:noFill/>
                  </a:ln>
                  <a:solidFill>
                    <a:srgbClr val="FF00FF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BGH, TRƯỞNG PHÓ PHÒNG, KHOA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863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smtClean="0">
                <a:ln>
                  <a:noFill/>
                </a:ln>
                <a:solidFill>
                  <a:srgbClr val="000080"/>
                </a:solidFill>
                <a:effectLst/>
                <a:ea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ea typeface="Times New Roman" panose="02020603050405020304" pitchFamily="18" charset="0"/>
                </a:rPr>
                <a:t>KHOA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ea typeface="Times New Roman" panose="02020603050405020304" pitchFamily="18" charset="0"/>
                </a:rPr>
                <a:t>CÔNG NGHỆ CƠ KHÍ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687" y="1107"/>
              <a:ext cx="10560" cy="12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8127" y="4516"/>
              <a:ext cx="2632" cy="1440"/>
            </a:xfrm>
            <a:prstGeom prst="rect">
              <a:avLst/>
            </a:prstGeom>
            <a:noFill/>
            <a:ln w="19050">
              <a:solidFill>
                <a:srgbClr val="0000FF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900" b="1" i="0" u="none" strike="noStrike" cap="none" normalizeH="0" baseline="0" smtClean="0">
                  <a:ln>
                    <a:noFill/>
                  </a:ln>
                  <a:solidFill>
                    <a:srgbClr val="FF00FF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ĐẠI BIỂU KHÁCH MỜI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6"/>
            <p:cNvSpPr>
              <a:spLocks noChangeArrowheads="1"/>
            </p:cNvSpPr>
            <p:nvPr/>
          </p:nvSpPr>
          <p:spPr bwMode="auto">
            <a:xfrm>
              <a:off x="2602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smtClean="0">
                <a:ln>
                  <a:noFill/>
                </a:ln>
                <a:solidFill>
                  <a:srgbClr val="33CCCC"/>
                </a:solidFill>
                <a:effectLst/>
                <a:ea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ea typeface="Times New Roman" panose="02020603050405020304" pitchFamily="18" charset="0"/>
                </a:rPr>
                <a:t>KHOA 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ea typeface="Times New Roman" panose="02020603050405020304" pitchFamily="18" charset="0"/>
                </a:rPr>
                <a:t>CÔNG NGHỆ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ea typeface="Times New Roman" panose="02020603050405020304" pitchFamily="18" charset="0"/>
                </a:rPr>
                <a:t>ĐIỆN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ea typeface="Times New Roman" panose="02020603050405020304" pitchFamily="18" charset="0"/>
                </a:rPr>
                <a:t> – 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ea typeface="Times New Roman" panose="02020603050405020304" pitchFamily="18" charset="0"/>
                </a:rPr>
                <a:t>ĐIỆN TỬ</a:t>
              </a:r>
              <a:endParaRPr kumimoji="0" lang="en-US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4341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smtClean="0">
                <a:ln>
                  <a:noFill/>
                </a:ln>
                <a:solidFill>
                  <a:srgbClr val="33CCCC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KHOA 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CÔNG NGHỆ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ĐIỆN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– 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33CCCC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ĐIỆN TỬ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6079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smtClean="0">
                <a:ln>
                  <a:noFill/>
                </a:ln>
                <a:solidFill>
                  <a:srgbClr val="00008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KHOA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CÔNG NGHỆ ĐỘNG LỰC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7818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smtClean="0">
                <a:ln>
                  <a:noFill/>
                </a:ln>
                <a:solidFill>
                  <a:srgbClr val="00008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KHOA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0" u="none" strike="noStrike" cap="none" normalizeH="0" baseline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CÔNG NGHỆ THÔNG</a:t>
              </a:r>
              <a:r>
                <a:rPr kumimoji="0" lang="en-US" sz="2200" b="1" i="0" u="none" strike="noStrike" cap="none" normalizeH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TIN</a:t>
              </a: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2"/>
            <p:cNvSpPr>
              <a:spLocks noChangeArrowheads="1"/>
            </p:cNvSpPr>
            <p:nvPr/>
          </p:nvSpPr>
          <p:spPr bwMode="auto">
            <a:xfrm>
              <a:off x="9557" y="6327"/>
              <a:ext cx="1514" cy="745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80"/>
                  </a:solidFill>
                </a14:hiddenFill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US" b="1" smtClean="0">
                <a:solidFill>
                  <a:srgbClr val="800000"/>
                </a:solidFill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b="1" smtClean="0">
                  <a:solidFill>
                    <a:srgbClr val="800000"/>
                  </a:solidFill>
                </a:rPr>
                <a:t>SV GIỎI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rgbClr val="8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+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rgbClr val="8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KHOA CN MAY - THỜI TRANG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rgbClr val="8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+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rgbClr val="8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KHOA CN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smtClean="0">
                  <a:ln>
                    <a:noFill/>
                  </a:ln>
                  <a:solidFill>
                    <a:srgbClr val="800000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NHIỆT LẠNH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485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TRAO BẰNG TỐT NGHIỆP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762000" cy="72736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0" y="1219200"/>
            <a:ext cx="8305800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>
                <a:latin typeface="+mj-lt"/>
                <a:ea typeface="Times New Roman" panose="02020603050405020304" pitchFamily="18" charset="0"/>
              </a:rPr>
              <a:t>Trao bằng tốt nghiệp theo thứ tự các đợt;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 smtClean="0">
                <a:latin typeface="+mj-lt"/>
                <a:ea typeface="Times New Roman" panose="02020603050405020304" pitchFamily="18" charset="0"/>
              </a:rPr>
              <a:t>MC </a:t>
            </a:r>
            <a:r>
              <a:rPr lang="en-US" sz="2300">
                <a:latin typeface="+mj-lt"/>
                <a:ea typeface="Times New Roman" panose="02020603050405020304" pitchFamily="18" charset="0"/>
              </a:rPr>
              <a:t>mời Thầy (Cô) phụ trách trao bằng lên bục trao ở giữa sân khấu;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 smtClean="0">
                <a:latin typeface="+mj-lt"/>
                <a:ea typeface="Times New Roman" panose="02020603050405020304" pitchFamily="18" charset="0"/>
              </a:rPr>
              <a:t>HSSV </a:t>
            </a:r>
            <a:r>
              <a:rPr lang="en-US" sz="2300">
                <a:latin typeface="+mj-lt"/>
                <a:ea typeface="Times New Roman" panose="02020603050405020304" pitchFamily="18" charset="0"/>
              </a:rPr>
              <a:t>theo thứ tự các đợt chuẩn bị (thứ tự các đợt trao bằng được trình chiếu trên màn hình);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 smtClean="0">
                <a:latin typeface="+mj-lt"/>
                <a:ea typeface="Times New Roman" panose="02020603050405020304" pitchFamily="18" charset="0"/>
              </a:rPr>
              <a:t>MC </a:t>
            </a:r>
            <a:r>
              <a:rPr lang="en-US" sz="2300">
                <a:latin typeface="+mj-lt"/>
                <a:ea typeface="Times New Roman" panose="02020603050405020304" pitchFamily="18" charset="0"/>
              </a:rPr>
              <a:t>đọc danh sách HSSV nhận bằng tốt nghiệp (theo đợt)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 smtClean="0">
                <a:latin typeface="+mj-lt"/>
                <a:ea typeface="Times New Roman" panose="02020603050405020304" pitchFamily="18" charset="0"/>
              </a:rPr>
              <a:t>HSSV </a:t>
            </a:r>
            <a:r>
              <a:rPr lang="en-US" sz="2300">
                <a:latin typeface="+mj-lt"/>
                <a:ea typeface="Times New Roman" panose="02020603050405020304" pitchFamily="18" charset="0"/>
              </a:rPr>
              <a:t>tập trung theo đợt vào vị trí ở đường lên sân khấu (theo hướng dẫn của phòng Thanh tra giáo dục – Công tác Sinh viên);</a:t>
            </a:r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300" smtClean="0">
                <a:latin typeface="+mj-lt"/>
                <a:ea typeface="Times New Roman" panose="02020603050405020304" pitchFamily="18" charset="0"/>
              </a:rPr>
              <a:t>Khi </a:t>
            </a:r>
            <a:r>
              <a:rPr lang="en-US" sz="2300">
                <a:latin typeface="+mj-lt"/>
                <a:ea typeface="Times New Roman" panose="02020603050405020304" pitchFamily="18" charset="0"/>
              </a:rPr>
              <a:t>MC xướng tên HSSV tiến lên vị trí nhận bằng (ở giữa sân khấu).</a:t>
            </a:r>
            <a:endParaRPr lang="en-US" sz="230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6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NGHI THỨC TRAO </a:t>
            </a:r>
            <a:r>
              <a:rPr lang="en-US" b="1" smtClean="0"/>
              <a:t>BẰNG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82000" cy="5105400"/>
          </a:xfrm>
        </p:spPr>
        <p:txBody>
          <a:bodyPr/>
          <a:lstStyle/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en-US" sz="2200"/>
              <a:t>Trao thứ tự lần lượt từng người;</a:t>
            </a:r>
          </a:p>
          <a:p>
            <a:pPr marL="457200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en-US" sz="2200" smtClean="0"/>
              <a:t>Vị </a:t>
            </a:r>
            <a:r>
              <a:rPr lang="en-US" sz="2200"/>
              <a:t>trí đứng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Thầy (Cô) trao bằng đứng trên bục được đặt giữa sân khấu;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HSSV nhận bằng bước lên sân khấu đối diện với Thầy (Cô) trao bằng;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Thầy (Cô) bắt tay chúc mừng HSSV nhận bằng tốt nghiệp;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Thầy (Cô) trao bằng tốt nghiệp gạt dây mũ từ bên phải sang bên trái và trao bằng tốt nghiệp cho HSSV;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HSSV nhận bằng tốt nghiệp bằng hai tay và cúi đầu cảm ơn;</a:t>
            </a:r>
          </a:p>
          <a:p>
            <a:pPr marL="742950" lvl="0" algn="just">
              <a:buFont typeface="Arial" panose="020B0604020202020204" pitchFamily="34" charset="0"/>
              <a:buChar char="-"/>
            </a:pPr>
            <a:r>
              <a:rPr lang="en-US" sz="2200"/>
              <a:t>Xong nghi thức trao bằng cả hai người cùng quay mặt về phía máy ảnh để chụp hình lưu niệm.</a:t>
            </a:r>
          </a:p>
          <a:p>
            <a:pPr marL="0" indent="0">
              <a:buNone/>
            </a:pPr>
            <a:endParaRPr lang="en-US" sz="22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762000" cy="72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gray">
          <a:xfrm>
            <a:off x="304800" y="152400"/>
            <a:ext cx="8839200" cy="4873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60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TRƯỜNG CAO ĐẲNG KỸ THUẬT </a:t>
            </a:r>
          </a:p>
          <a:p>
            <a:r>
              <a:rPr lang="en-US" sz="260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LÝ TỰ TRỌNG THÀNH PHỐ HỒ CHÍ MINH</a:t>
            </a:r>
            <a:endParaRPr lang="en-US" sz="26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853441"/>
            <a:ext cx="9144000" cy="600456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1133856" cy="83820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4419600"/>
            <a:ext cx="2567473" cy="23922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3399" y="1371600"/>
            <a:ext cx="807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smtClean="0">
                <a:solidFill>
                  <a:srgbClr val="FF0000"/>
                </a:solidFill>
                <a:latin typeface="UTM Futura Extra" panose="02040603050506020204" pitchFamily="18" charset="0"/>
                <a:cs typeface="Arial" panose="020B0604020202020204" pitchFamily="34" charset="0"/>
              </a:rPr>
              <a:t>LỄ TỐT NGHIỆP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76201" y="2410123"/>
            <a:ext cx="929639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>
                <a:latin typeface="UTM Kabel KT" panose="02040603050506020204" pitchFamily="18" charset="0"/>
              </a:rPr>
              <a:t>CHO SINH VIÊN </a:t>
            </a:r>
            <a:endParaRPr lang="en-US" sz="4000" smtClean="0">
              <a:latin typeface="UTM Kabel KT" panose="02040603050506020204" pitchFamily="18" charset="0"/>
            </a:endParaRPr>
          </a:p>
          <a:p>
            <a:pPr algn="ctr"/>
            <a:r>
              <a:rPr lang="en-US" sz="4000" smtClean="0">
                <a:latin typeface="UTM Kabel KT" panose="02040603050506020204" pitchFamily="18" charset="0"/>
              </a:rPr>
              <a:t>KHÓA  12 </a:t>
            </a:r>
            <a:r>
              <a:rPr lang="en-US" sz="4000">
                <a:latin typeface="UTM Kabel KT" panose="02040603050506020204" pitchFamily="18" charset="0"/>
              </a:rPr>
              <a:t>CAO ĐẲNG </a:t>
            </a:r>
            <a:r>
              <a:rPr lang="en-US" sz="4000" smtClean="0">
                <a:latin typeface="UTM Kabel KT" panose="02040603050506020204" pitchFamily="18" charset="0"/>
              </a:rPr>
              <a:t>VÀ </a:t>
            </a:r>
          </a:p>
          <a:p>
            <a:pPr algn="ctr"/>
            <a:r>
              <a:rPr lang="en-US" sz="4000" smtClean="0">
                <a:latin typeface="UTM Kabel KT" panose="02040603050506020204" pitchFamily="18" charset="0"/>
              </a:rPr>
              <a:t>KHÓA </a:t>
            </a:r>
            <a:r>
              <a:rPr lang="en-US" sz="4000">
                <a:latin typeface="UTM Kabel KT" panose="02040603050506020204" pitchFamily="18" charset="0"/>
              </a:rPr>
              <a:t>13 TRUNG CẤP CHUYÊN NGHIỆP</a:t>
            </a:r>
          </a:p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62" y="31431"/>
            <a:ext cx="870132" cy="830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81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smtClean="0">
                <a:latin typeface="Arial (Headings)"/>
                <a:cs typeface="Times New Roman" panose="02020603050405020304" pitchFamily="18" charset="0"/>
              </a:rPr>
              <a:t>CHƯƠNG TRÌNH</a:t>
            </a:r>
            <a:endParaRPr lang="en-US" sz="3600" b="1">
              <a:latin typeface="Arial (Headings)"/>
              <a:cs typeface="Times New Roman" panose="02020603050405020304" pitchFamily="18" charset="0"/>
            </a:endParaRPr>
          </a:p>
        </p:txBody>
      </p:sp>
      <p:grpSp>
        <p:nvGrpSpPr>
          <p:cNvPr id="212013" name="Group 45"/>
          <p:cNvGrpSpPr>
            <a:grpSpLocks/>
          </p:cNvGrpSpPr>
          <p:nvPr/>
        </p:nvGrpSpPr>
        <p:grpSpPr bwMode="auto">
          <a:xfrm>
            <a:off x="1421991" y="1262063"/>
            <a:ext cx="6655210" cy="457200"/>
            <a:chOff x="1536" y="1899"/>
            <a:chExt cx="2736" cy="288"/>
          </a:xfrm>
        </p:grpSpPr>
        <p:sp>
          <p:nvSpPr>
            <p:cNvPr id="212014" name="AutoShape 46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2016" name="Text Box 48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b="1" smtClean="0"/>
                <a:t>1. Đón </a:t>
              </a:r>
              <a:r>
                <a:rPr lang="en-US" b="1"/>
                <a:t>tiếp đại biểu</a:t>
              </a:r>
              <a:endParaRPr lang="en-US" b="1" dirty="0"/>
            </a:p>
          </p:txBody>
        </p:sp>
      </p:grpSp>
      <p:grpSp>
        <p:nvGrpSpPr>
          <p:cNvPr id="212018" name="Group 50"/>
          <p:cNvGrpSpPr>
            <a:grpSpLocks/>
          </p:cNvGrpSpPr>
          <p:nvPr/>
        </p:nvGrpSpPr>
        <p:grpSpPr bwMode="auto">
          <a:xfrm>
            <a:off x="1074148" y="1863116"/>
            <a:ext cx="7003051" cy="477838"/>
            <a:chOff x="1393" y="1886"/>
            <a:chExt cx="2879" cy="301"/>
          </a:xfrm>
        </p:grpSpPr>
        <p:sp>
          <p:nvSpPr>
            <p:cNvPr id="212019" name="AutoShape 51">
              <a:hlinkClick r:id="rId2" action="ppaction://hlinksldjump"/>
            </p:cNvPr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2021" name="Text Box 53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b="1" smtClean="0"/>
                <a:t>2. </a:t>
              </a:r>
              <a:r>
                <a:rPr lang="en-US" b="1"/>
                <a:t>T</a:t>
              </a:r>
              <a:r>
                <a:rPr lang="en-US" b="1" smtClean="0"/>
                <a:t>uyên </a:t>
              </a:r>
              <a:r>
                <a:rPr lang="en-US" b="1"/>
                <a:t>bố lý do</a:t>
              </a:r>
              <a:endParaRPr lang="en-US" dirty="0"/>
            </a:p>
          </p:txBody>
        </p:sp>
        <p:sp>
          <p:nvSpPr>
            <p:cNvPr id="212022" name="Text Box 54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12023" name="Group 55"/>
          <p:cNvGrpSpPr>
            <a:grpSpLocks/>
          </p:cNvGrpSpPr>
          <p:nvPr/>
        </p:nvGrpSpPr>
        <p:grpSpPr bwMode="auto">
          <a:xfrm>
            <a:off x="1074148" y="2484807"/>
            <a:ext cx="7003051" cy="477838"/>
            <a:chOff x="1393" y="1886"/>
            <a:chExt cx="2879" cy="301"/>
          </a:xfrm>
        </p:grpSpPr>
        <p:sp>
          <p:nvSpPr>
            <p:cNvPr id="212024" name="AutoShape 56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2026" name="Text Box 58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 eaLnBrk="0" hangingPunct="0"/>
              <a:r>
                <a:rPr lang="en-US" b="1" smtClean="0"/>
                <a:t>3. Giới </a:t>
              </a:r>
              <a:r>
                <a:rPr lang="en-US" b="1"/>
                <a:t>thiệu đại biểu</a:t>
              </a:r>
              <a:endParaRPr lang="en-US" b="1">
                <a:solidFill>
                  <a:srgbClr val="000000"/>
                </a:solidFill>
              </a:endParaRPr>
            </a:p>
          </p:txBody>
        </p:sp>
        <p:sp>
          <p:nvSpPr>
            <p:cNvPr id="212027" name="Text Box 59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3</a:t>
              </a:r>
            </a:p>
          </p:txBody>
        </p:sp>
      </p:grpSp>
      <p:grpSp>
        <p:nvGrpSpPr>
          <p:cNvPr id="212028" name="Group 60"/>
          <p:cNvGrpSpPr>
            <a:grpSpLocks/>
          </p:cNvGrpSpPr>
          <p:nvPr/>
        </p:nvGrpSpPr>
        <p:grpSpPr bwMode="auto">
          <a:xfrm>
            <a:off x="1074148" y="3106498"/>
            <a:ext cx="7003051" cy="477838"/>
            <a:chOff x="1393" y="1886"/>
            <a:chExt cx="2879" cy="301"/>
          </a:xfrm>
        </p:grpSpPr>
        <p:sp>
          <p:nvSpPr>
            <p:cNvPr id="212029" name="AutoShape 61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2031" name="Text Box 63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b="1" smtClean="0"/>
                <a:t>4. Phát </a:t>
              </a:r>
              <a:r>
                <a:rPr lang="en-US" b="1"/>
                <a:t>biểu của thầy Hiệu trưởng</a:t>
              </a:r>
              <a:endParaRPr lang="en-US" b="1" dirty="0"/>
            </a:p>
          </p:txBody>
        </p:sp>
        <p:sp>
          <p:nvSpPr>
            <p:cNvPr id="212032" name="Text Box 64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25" name="Group 45"/>
          <p:cNvGrpSpPr>
            <a:grpSpLocks/>
          </p:cNvGrpSpPr>
          <p:nvPr/>
        </p:nvGrpSpPr>
        <p:grpSpPr bwMode="auto">
          <a:xfrm>
            <a:off x="1074148" y="3728189"/>
            <a:ext cx="7003051" cy="477838"/>
            <a:chOff x="1393" y="1886"/>
            <a:chExt cx="2879" cy="301"/>
          </a:xfrm>
        </p:grpSpPr>
        <p:sp>
          <p:nvSpPr>
            <p:cNvPr id="26" name="AutoShape 46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1176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Text Box 48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b="1" smtClean="0"/>
                <a:t>5. Công </a:t>
              </a:r>
              <a:r>
                <a:rPr lang="en-US" b="1"/>
                <a:t>bố các quyết định</a:t>
              </a:r>
              <a:endParaRPr lang="en-US" b="1" dirty="0"/>
            </a:p>
          </p:txBody>
        </p:sp>
        <p:sp>
          <p:nvSpPr>
            <p:cNvPr id="29" name="Text Box 49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30" name="Group 50"/>
          <p:cNvGrpSpPr>
            <a:grpSpLocks/>
          </p:cNvGrpSpPr>
          <p:nvPr/>
        </p:nvGrpSpPr>
        <p:grpSpPr bwMode="auto">
          <a:xfrm>
            <a:off x="1074148" y="4349880"/>
            <a:ext cx="7003051" cy="477838"/>
            <a:chOff x="1393" y="1886"/>
            <a:chExt cx="2879" cy="301"/>
          </a:xfrm>
        </p:grpSpPr>
        <p:sp>
          <p:nvSpPr>
            <p:cNvPr id="31" name="AutoShape 51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1176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3" name="Text Box 53"/>
            <p:cNvSpPr txBox="1">
              <a:spLocks noChangeArrowheads="1"/>
            </p:cNvSpPr>
            <p:nvPr/>
          </p:nvSpPr>
          <p:spPr bwMode="gray">
            <a:xfrm>
              <a:off x="1680" y="1918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b="1" smtClean="0"/>
                <a:t>6. Phát </a:t>
              </a:r>
              <a:r>
                <a:rPr lang="en-US" b="1"/>
                <a:t>biểu của </a:t>
              </a:r>
              <a:r>
                <a:rPr lang="en-US" b="1" smtClean="0"/>
                <a:t>đại diện HSSV tốt nghiệp</a:t>
              </a:r>
              <a:endParaRPr lang="en-US" dirty="0"/>
            </a:p>
          </p:txBody>
        </p:sp>
        <p:sp>
          <p:nvSpPr>
            <p:cNvPr id="34" name="Text Box 54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35" name="Group 55"/>
          <p:cNvGrpSpPr>
            <a:grpSpLocks/>
          </p:cNvGrpSpPr>
          <p:nvPr/>
        </p:nvGrpSpPr>
        <p:grpSpPr bwMode="auto">
          <a:xfrm>
            <a:off x="1421989" y="4971571"/>
            <a:ext cx="6655210" cy="457200"/>
            <a:chOff x="1536" y="1899"/>
            <a:chExt cx="2736" cy="288"/>
          </a:xfrm>
        </p:grpSpPr>
        <p:sp>
          <p:nvSpPr>
            <p:cNvPr id="36" name="AutoShape 56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Text Box 58"/>
            <p:cNvSpPr txBox="1">
              <a:spLocks noChangeArrowheads="1"/>
            </p:cNvSpPr>
            <p:nvPr/>
          </p:nvSpPr>
          <p:spPr bwMode="gray">
            <a:xfrm>
              <a:off x="1680" y="1934"/>
              <a:ext cx="2592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b="1" smtClean="0"/>
                <a:t>7. Thông </a:t>
              </a:r>
              <a:r>
                <a:rPr lang="en-US" b="1"/>
                <a:t>qua danh sách cấp bằng tốt nghiệp theo khoa</a:t>
              </a:r>
              <a:endParaRPr lang="en-US" b="1">
                <a:solidFill>
                  <a:srgbClr val="000000"/>
                </a:solidFill>
              </a:endParaRPr>
            </a:p>
          </p:txBody>
        </p:sp>
      </p:grpSp>
      <p:grpSp>
        <p:nvGrpSpPr>
          <p:cNvPr id="40" name="Group 60"/>
          <p:cNvGrpSpPr>
            <a:grpSpLocks/>
          </p:cNvGrpSpPr>
          <p:nvPr/>
        </p:nvGrpSpPr>
        <p:grpSpPr bwMode="auto">
          <a:xfrm>
            <a:off x="1421990" y="5572624"/>
            <a:ext cx="6655210" cy="457200"/>
            <a:chOff x="1536" y="1899"/>
            <a:chExt cx="2736" cy="288"/>
          </a:xfrm>
        </p:grpSpPr>
        <p:sp>
          <p:nvSpPr>
            <p:cNvPr id="41" name="AutoShape 61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1176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3" name="Text Box 63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just" eaLnBrk="0" hangingPunct="0"/>
              <a:r>
                <a:rPr lang="en-US" b="1" smtClean="0"/>
                <a:t>8. Phát </a:t>
              </a:r>
              <a:r>
                <a:rPr lang="en-US" b="1"/>
                <a:t>biểu của lãnh đạo cấp trên</a:t>
              </a:r>
              <a:endParaRPr lang="en-US" b="1">
                <a:solidFill>
                  <a:srgbClr val="000000"/>
                </a:solidFill>
              </a:endParaRPr>
            </a:p>
          </p:txBody>
        </p:sp>
      </p:grpSp>
      <p:grpSp>
        <p:nvGrpSpPr>
          <p:cNvPr id="45" name="Group 55"/>
          <p:cNvGrpSpPr>
            <a:grpSpLocks/>
          </p:cNvGrpSpPr>
          <p:nvPr/>
        </p:nvGrpSpPr>
        <p:grpSpPr bwMode="auto">
          <a:xfrm>
            <a:off x="1082031" y="6173677"/>
            <a:ext cx="7003051" cy="477838"/>
            <a:chOff x="1393" y="1886"/>
            <a:chExt cx="2879" cy="301"/>
          </a:xfrm>
        </p:grpSpPr>
        <p:sp>
          <p:nvSpPr>
            <p:cNvPr id="46" name="AutoShape 56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1176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12700" algn="ctr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99190" dir="2388334" algn="ctr" rotWithShape="0">
                      <a:srgbClr val="333333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7" name="Text Box 58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b="1" smtClean="0"/>
                <a:t>9. Chào </a:t>
              </a:r>
              <a:r>
                <a:rPr lang="en-US" b="1"/>
                <a:t>cờ bế mạc</a:t>
              </a:r>
              <a:endParaRPr lang="en-US" b="1" dirty="0"/>
            </a:p>
          </p:txBody>
        </p:sp>
        <p:sp>
          <p:nvSpPr>
            <p:cNvPr id="48" name="Text Box 59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400"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762000" cy="7273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2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2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2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2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Diagram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09"/>
          <p:cNvSpPr>
            <a:spLocks noChangeArrowheads="1"/>
          </p:cNvSpPr>
          <p:nvPr/>
        </p:nvSpPr>
        <p:spPr bwMode="auto">
          <a:xfrm>
            <a:off x="76200" y="152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17" name="Line 108"/>
          <p:cNvSpPr>
            <a:spLocks noChangeAspect="1" noChangeShapeType="1"/>
          </p:cNvSpPr>
          <p:nvPr/>
        </p:nvSpPr>
        <p:spPr bwMode="auto">
          <a:xfrm>
            <a:off x="76200" y="6124575"/>
            <a:ext cx="8994775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107"/>
          <p:cNvSpPr>
            <a:spLocks noChangeAspect="1" noChangeShapeType="1"/>
          </p:cNvSpPr>
          <p:nvPr/>
        </p:nvSpPr>
        <p:spPr bwMode="auto">
          <a:xfrm flipV="1">
            <a:off x="9074150" y="152400"/>
            <a:ext cx="1588" cy="5972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Line 106"/>
          <p:cNvSpPr>
            <a:spLocks noChangeAspect="1" noChangeShapeType="1"/>
          </p:cNvSpPr>
          <p:nvPr/>
        </p:nvSpPr>
        <p:spPr bwMode="auto">
          <a:xfrm flipH="1">
            <a:off x="76200" y="152400"/>
            <a:ext cx="8994775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Line 105"/>
          <p:cNvSpPr>
            <a:spLocks noChangeAspect="1" noChangeShapeType="1"/>
          </p:cNvSpPr>
          <p:nvPr/>
        </p:nvSpPr>
        <p:spPr bwMode="auto">
          <a:xfrm>
            <a:off x="76200" y="152400"/>
            <a:ext cx="1588" cy="5972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" name="Line 104"/>
          <p:cNvSpPr>
            <a:spLocks noChangeAspect="1" noChangeShapeType="1"/>
          </p:cNvSpPr>
          <p:nvPr/>
        </p:nvSpPr>
        <p:spPr bwMode="auto">
          <a:xfrm>
            <a:off x="76200" y="1803400"/>
            <a:ext cx="1981200" cy="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Line 103"/>
          <p:cNvSpPr>
            <a:spLocks noChangeAspect="1" noChangeShapeType="1"/>
          </p:cNvSpPr>
          <p:nvPr/>
        </p:nvSpPr>
        <p:spPr bwMode="auto">
          <a:xfrm flipV="1">
            <a:off x="7154863" y="1803400"/>
            <a:ext cx="3175" cy="35877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" name="Line 102"/>
          <p:cNvSpPr>
            <a:spLocks noChangeAspect="1" noChangeShapeType="1"/>
          </p:cNvSpPr>
          <p:nvPr/>
        </p:nvSpPr>
        <p:spPr bwMode="auto">
          <a:xfrm flipV="1">
            <a:off x="2066925" y="1803400"/>
            <a:ext cx="3175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Freeform 101"/>
          <p:cNvSpPr>
            <a:spLocks noChangeAspect="1"/>
          </p:cNvSpPr>
          <p:nvPr/>
        </p:nvSpPr>
        <p:spPr bwMode="auto">
          <a:xfrm>
            <a:off x="2057400" y="2166938"/>
            <a:ext cx="5097463" cy="357187"/>
          </a:xfrm>
          <a:custGeom>
            <a:avLst/>
            <a:gdLst>
              <a:gd name="T0" fmla="*/ 0 w 5411"/>
              <a:gd name="T1" fmla="*/ 0 h 378"/>
              <a:gd name="T2" fmla="*/ 393149017 w 5411"/>
              <a:gd name="T3" fmla="*/ 102684648 h 378"/>
              <a:gd name="T4" fmla="*/ 788959341 w 5411"/>
              <a:gd name="T5" fmla="*/ 186617923 h 378"/>
              <a:gd name="T6" fmla="*/ 1189208632 w 5411"/>
              <a:gd name="T7" fmla="*/ 252693739 h 378"/>
              <a:gd name="T8" fmla="*/ 1591231813 w 5411"/>
              <a:gd name="T9" fmla="*/ 300018181 h 378"/>
              <a:gd name="T10" fmla="*/ 1995917243 w 5411"/>
              <a:gd name="T11" fmla="*/ 327698284 h 378"/>
              <a:gd name="T12" fmla="*/ 2147483647 w 5411"/>
              <a:gd name="T13" fmla="*/ 337519981 h 378"/>
              <a:gd name="T14" fmla="*/ 2147483647 w 5411"/>
              <a:gd name="T15" fmla="*/ 327698284 h 378"/>
              <a:gd name="T16" fmla="*/ 2147483647 w 5411"/>
              <a:gd name="T17" fmla="*/ 300018181 h 378"/>
              <a:gd name="T18" fmla="*/ 2147483647 w 5411"/>
              <a:gd name="T19" fmla="*/ 252693739 h 378"/>
              <a:gd name="T20" fmla="*/ 2147483647 w 5411"/>
              <a:gd name="T21" fmla="*/ 186617923 h 378"/>
              <a:gd name="T22" fmla="*/ 2147483647 w 5411"/>
              <a:gd name="T23" fmla="*/ 102684648 h 378"/>
              <a:gd name="T24" fmla="*/ 2147483647 w 5411"/>
              <a:gd name="T25" fmla="*/ 0 h 37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411"/>
              <a:gd name="T40" fmla="*/ 0 h 378"/>
              <a:gd name="T41" fmla="*/ 5411 w 5411"/>
              <a:gd name="T42" fmla="*/ 378 h 378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411" h="378">
                <a:moveTo>
                  <a:pt x="0" y="0"/>
                </a:moveTo>
                <a:lnTo>
                  <a:pt x="443" y="115"/>
                </a:lnTo>
                <a:lnTo>
                  <a:pt x="889" y="209"/>
                </a:lnTo>
                <a:lnTo>
                  <a:pt x="1340" y="283"/>
                </a:lnTo>
                <a:lnTo>
                  <a:pt x="1793" y="336"/>
                </a:lnTo>
                <a:lnTo>
                  <a:pt x="2249" y="367"/>
                </a:lnTo>
                <a:lnTo>
                  <a:pt x="2706" y="378"/>
                </a:lnTo>
                <a:lnTo>
                  <a:pt x="3162" y="367"/>
                </a:lnTo>
                <a:lnTo>
                  <a:pt x="3618" y="336"/>
                </a:lnTo>
                <a:lnTo>
                  <a:pt x="4071" y="283"/>
                </a:lnTo>
                <a:lnTo>
                  <a:pt x="4522" y="209"/>
                </a:lnTo>
                <a:lnTo>
                  <a:pt x="4970" y="115"/>
                </a:lnTo>
                <a:lnTo>
                  <a:pt x="5411" y="0"/>
                </a:lnTo>
              </a:path>
            </a:pathLst>
          </a:custGeom>
          <a:noFill/>
          <a:ln w="63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Line 92"/>
          <p:cNvSpPr>
            <a:spLocks noChangeAspect="1" noChangeShapeType="1"/>
          </p:cNvSpPr>
          <p:nvPr/>
        </p:nvSpPr>
        <p:spPr bwMode="auto">
          <a:xfrm flipV="1">
            <a:off x="976313" y="762000"/>
            <a:ext cx="0" cy="10414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Line 84"/>
          <p:cNvSpPr>
            <a:spLocks noChangeAspect="1" noChangeShapeType="1"/>
          </p:cNvSpPr>
          <p:nvPr/>
        </p:nvSpPr>
        <p:spPr bwMode="auto">
          <a:xfrm>
            <a:off x="76200" y="990600"/>
            <a:ext cx="900113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83"/>
          <p:cNvSpPr>
            <a:spLocks noChangeAspect="1" noChangeShapeType="1"/>
          </p:cNvSpPr>
          <p:nvPr/>
        </p:nvSpPr>
        <p:spPr bwMode="auto">
          <a:xfrm>
            <a:off x="76200" y="1169988"/>
            <a:ext cx="900113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Line 82"/>
          <p:cNvSpPr>
            <a:spLocks noChangeAspect="1" noChangeShapeType="1"/>
          </p:cNvSpPr>
          <p:nvPr/>
        </p:nvSpPr>
        <p:spPr bwMode="auto">
          <a:xfrm>
            <a:off x="76200" y="1354138"/>
            <a:ext cx="9001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81"/>
          <p:cNvSpPr>
            <a:spLocks noChangeAspect="1" noChangeShapeType="1"/>
          </p:cNvSpPr>
          <p:nvPr/>
        </p:nvSpPr>
        <p:spPr bwMode="auto">
          <a:xfrm>
            <a:off x="76200" y="1533525"/>
            <a:ext cx="9001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Line 80"/>
          <p:cNvSpPr>
            <a:spLocks noChangeAspect="1" noChangeShapeType="1"/>
          </p:cNvSpPr>
          <p:nvPr/>
        </p:nvSpPr>
        <p:spPr bwMode="auto">
          <a:xfrm>
            <a:off x="76200" y="1711325"/>
            <a:ext cx="900113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Line 79"/>
          <p:cNvSpPr>
            <a:spLocks noChangeAspect="1" noChangeShapeType="1"/>
          </p:cNvSpPr>
          <p:nvPr/>
        </p:nvSpPr>
        <p:spPr bwMode="auto">
          <a:xfrm>
            <a:off x="76200" y="1022350"/>
            <a:ext cx="9001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Line 78"/>
          <p:cNvSpPr>
            <a:spLocks noChangeAspect="1" noChangeShapeType="1"/>
          </p:cNvSpPr>
          <p:nvPr/>
        </p:nvSpPr>
        <p:spPr bwMode="auto">
          <a:xfrm>
            <a:off x="76200" y="1201738"/>
            <a:ext cx="9001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Line 77"/>
          <p:cNvSpPr>
            <a:spLocks noChangeAspect="1" noChangeShapeType="1"/>
          </p:cNvSpPr>
          <p:nvPr/>
        </p:nvSpPr>
        <p:spPr bwMode="auto">
          <a:xfrm>
            <a:off x="76200" y="1379538"/>
            <a:ext cx="900113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4" name="Line 76"/>
          <p:cNvSpPr>
            <a:spLocks noChangeAspect="1" noChangeShapeType="1"/>
          </p:cNvSpPr>
          <p:nvPr/>
        </p:nvSpPr>
        <p:spPr bwMode="auto">
          <a:xfrm>
            <a:off x="76200" y="1563688"/>
            <a:ext cx="900113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" name="Line 75"/>
          <p:cNvSpPr>
            <a:spLocks noChangeAspect="1" noChangeShapeType="1"/>
          </p:cNvSpPr>
          <p:nvPr/>
        </p:nvSpPr>
        <p:spPr bwMode="auto">
          <a:xfrm>
            <a:off x="76200" y="1743075"/>
            <a:ext cx="9001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Line 74"/>
          <p:cNvSpPr>
            <a:spLocks noChangeAspect="1" noChangeShapeType="1"/>
          </p:cNvSpPr>
          <p:nvPr/>
        </p:nvSpPr>
        <p:spPr bwMode="auto">
          <a:xfrm>
            <a:off x="2066925" y="2162175"/>
            <a:ext cx="719138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Line 73"/>
          <p:cNvSpPr>
            <a:spLocks noChangeAspect="1" noChangeShapeType="1"/>
          </p:cNvSpPr>
          <p:nvPr/>
        </p:nvSpPr>
        <p:spPr bwMode="auto">
          <a:xfrm>
            <a:off x="2066925" y="1803400"/>
            <a:ext cx="719138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72"/>
          <p:cNvSpPr>
            <a:spLocks noChangeAspect="1" noChangeShapeType="1"/>
          </p:cNvSpPr>
          <p:nvPr/>
        </p:nvSpPr>
        <p:spPr bwMode="auto">
          <a:xfrm flipH="1">
            <a:off x="6432550" y="2162175"/>
            <a:ext cx="7223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" name="Line 71"/>
          <p:cNvSpPr>
            <a:spLocks noChangeAspect="1" noChangeShapeType="1"/>
          </p:cNvSpPr>
          <p:nvPr/>
        </p:nvSpPr>
        <p:spPr bwMode="auto">
          <a:xfrm>
            <a:off x="6432550" y="1803400"/>
            <a:ext cx="722313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69"/>
          <p:cNvSpPr>
            <a:spLocks noChangeAspect="1" noChangeShapeType="1"/>
          </p:cNvSpPr>
          <p:nvPr/>
        </p:nvSpPr>
        <p:spPr bwMode="auto">
          <a:xfrm flipV="1">
            <a:off x="7154863" y="152400"/>
            <a:ext cx="3175" cy="1651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68"/>
          <p:cNvSpPr>
            <a:spLocks noChangeAspect="1" noChangeShapeType="1"/>
          </p:cNvSpPr>
          <p:nvPr/>
        </p:nvSpPr>
        <p:spPr bwMode="auto">
          <a:xfrm flipV="1">
            <a:off x="2249488" y="1803400"/>
            <a:ext cx="3175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2" name="Line 67"/>
          <p:cNvSpPr>
            <a:spLocks noChangeAspect="1" noChangeShapeType="1"/>
          </p:cNvSpPr>
          <p:nvPr/>
        </p:nvSpPr>
        <p:spPr bwMode="auto">
          <a:xfrm flipV="1">
            <a:off x="2428875" y="1803400"/>
            <a:ext cx="3175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3" name="Line 66"/>
          <p:cNvSpPr>
            <a:spLocks noChangeAspect="1" noChangeShapeType="1"/>
          </p:cNvSpPr>
          <p:nvPr/>
        </p:nvSpPr>
        <p:spPr bwMode="auto">
          <a:xfrm flipV="1">
            <a:off x="2608263" y="1803400"/>
            <a:ext cx="3175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" name="Line 65"/>
          <p:cNvSpPr>
            <a:spLocks noChangeAspect="1" noChangeShapeType="1"/>
          </p:cNvSpPr>
          <p:nvPr/>
        </p:nvSpPr>
        <p:spPr bwMode="auto">
          <a:xfrm flipV="1">
            <a:off x="6973888" y="1803400"/>
            <a:ext cx="4762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" name="Line 64"/>
          <p:cNvSpPr>
            <a:spLocks noChangeAspect="1" noChangeShapeType="1"/>
          </p:cNvSpPr>
          <p:nvPr/>
        </p:nvSpPr>
        <p:spPr bwMode="auto">
          <a:xfrm flipV="1">
            <a:off x="6794500" y="1803400"/>
            <a:ext cx="4763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Line 63"/>
          <p:cNvSpPr>
            <a:spLocks noChangeAspect="1" noChangeShapeType="1"/>
          </p:cNvSpPr>
          <p:nvPr/>
        </p:nvSpPr>
        <p:spPr bwMode="auto">
          <a:xfrm flipV="1">
            <a:off x="6615113" y="1803400"/>
            <a:ext cx="4762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" name="Line 62"/>
          <p:cNvSpPr>
            <a:spLocks noChangeAspect="1" noChangeShapeType="1"/>
          </p:cNvSpPr>
          <p:nvPr/>
        </p:nvSpPr>
        <p:spPr bwMode="auto">
          <a:xfrm flipV="1">
            <a:off x="6432550" y="1803400"/>
            <a:ext cx="4763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Line 61"/>
          <p:cNvSpPr>
            <a:spLocks noChangeAspect="1" noChangeShapeType="1"/>
          </p:cNvSpPr>
          <p:nvPr/>
        </p:nvSpPr>
        <p:spPr bwMode="auto">
          <a:xfrm flipV="1">
            <a:off x="2786063" y="1803400"/>
            <a:ext cx="4762" cy="3587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9" name="Line 60"/>
          <p:cNvSpPr>
            <a:spLocks noChangeAspect="1" noChangeShapeType="1"/>
          </p:cNvSpPr>
          <p:nvPr/>
        </p:nvSpPr>
        <p:spPr bwMode="auto">
          <a:xfrm>
            <a:off x="7154863" y="1803400"/>
            <a:ext cx="898525" cy="3175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Line 59"/>
          <p:cNvSpPr>
            <a:spLocks noChangeAspect="1" noChangeShapeType="1"/>
          </p:cNvSpPr>
          <p:nvPr/>
        </p:nvSpPr>
        <p:spPr bwMode="auto">
          <a:xfrm flipV="1">
            <a:off x="8053388" y="152400"/>
            <a:ext cx="4762" cy="165100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Rectangle 55"/>
          <p:cNvSpPr>
            <a:spLocks noChangeAspect="1" noChangeArrowheads="1"/>
          </p:cNvSpPr>
          <p:nvPr/>
        </p:nvSpPr>
        <p:spPr bwMode="auto">
          <a:xfrm>
            <a:off x="438150" y="3455988"/>
            <a:ext cx="958850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2" name="Rectangle 54"/>
          <p:cNvSpPr>
            <a:spLocks noChangeAspect="1" noChangeArrowheads="1"/>
          </p:cNvSpPr>
          <p:nvPr/>
        </p:nvSpPr>
        <p:spPr bwMode="auto">
          <a:xfrm>
            <a:off x="1758950" y="3455988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3" name="Rectangle 53"/>
          <p:cNvSpPr>
            <a:spLocks noChangeAspect="1" noChangeArrowheads="1"/>
          </p:cNvSpPr>
          <p:nvPr/>
        </p:nvSpPr>
        <p:spPr bwMode="auto">
          <a:xfrm>
            <a:off x="3436938" y="3455988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4" name="Rectangle 52"/>
          <p:cNvSpPr>
            <a:spLocks noChangeAspect="1" noChangeArrowheads="1"/>
          </p:cNvSpPr>
          <p:nvPr/>
        </p:nvSpPr>
        <p:spPr bwMode="auto">
          <a:xfrm>
            <a:off x="4754563" y="3455988"/>
            <a:ext cx="960437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5" name="Rectangle 51"/>
          <p:cNvSpPr>
            <a:spLocks noChangeAspect="1" noChangeArrowheads="1"/>
          </p:cNvSpPr>
          <p:nvPr/>
        </p:nvSpPr>
        <p:spPr bwMode="auto">
          <a:xfrm>
            <a:off x="6432550" y="3455988"/>
            <a:ext cx="960438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6" name="Rectangle 50"/>
          <p:cNvSpPr>
            <a:spLocks noChangeAspect="1" noChangeArrowheads="1"/>
          </p:cNvSpPr>
          <p:nvPr/>
        </p:nvSpPr>
        <p:spPr bwMode="auto">
          <a:xfrm>
            <a:off x="7751763" y="3455988"/>
            <a:ext cx="96202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7" name="Rectangle 49"/>
          <p:cNvSpPr>
            <a:spLocks noChangeAspect="1" noChangeArrowheads="1"/>
          </p:cNvSpPr>
          <p:nvPr/>
        </p:nvSpPr>
        <p:spPr bwMode="auto">
          <a:xfrm>
            <a:off x="438150" y="3997325"/>
            <a:ext cx="958850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8" name="Rectangle 48"/>
          <p:cNvSpPr>
            <a:spLocks noChangeAspect="1" noChangeArrowheads="1"/>
          </p:cNvSpPr>
          <p:nvPr/>
        </p:nvSpPr>
        <p:spPr bwMode="auto">
          <a:xfrm>
            <a:off x="1758950" y="3997325"/>
            <a:ext cx="955675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59" name="Rectangle 47"/>
          <p:cNvSpPr>
            <a:spLocks noChangeAspect="1" noChangeArrowheads="1"/>
          </p:cNvSpPr>
          <p:nvPr/>
        </p:nvSpPr>
        <p:spPr bwMode="auto">
          <a:xfrm>
            <a:off x="3436938" y="3997325"/>
            <a:ext cx="955675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0" name="Rectangle 46"/>
          <p:cNvSpPr>
            <a:spLocks noChangeAspect="1" noChangeArrowheads="1"/>
          </p:cNvSpPr>
          <p:nvPr/>
        </p:nvSpPr>
        <p:spPr bwMode="auto">
          <a:xfrm>
            <a:off x="4754563" y="3997325"/>
            <a:ext cx="960437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1" name="Rectangle 45"/>
          <p:cNvSpPr>
            <a:spLocks noChangeAspect="1" noChangeArrowheads="1"/>
          </p:cNvSpPr>
          <p:nvPr/>
        </p:nvSpPr>
        <p:spPr bwMode="auto">
          <a:xfrm>
            <a:off x="6432550" y="3997325"/>
            <a:ext cx="960438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2" name="Rectangle 44"/>
          <p:cNvSpPr>
            <a:spLocks noChangeAspect="1" noChangeArrowheads="1"/>
          </p:cNvSpPr>
          <p:nvPr/>
        </p:nvSpPr>
        <p:spPr bwMode="auto">
          <a:xfrm>
            <a:off x="7751763" y="3997325"/>
            <a:ext cx="962025" cy="296863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3" name="Rectangle 43"/>
          <p:cNvSpPr>
            <a:spLocks noChangeAspect="1" noChangeArrowheads="1"/>
          </p:cNvSpPr>
          <p:nvPr/>
        </p:nvSpPr>
        <p:spPr bwMode="auto">
          <a:xfrm>
            <a:off x="438150" y="4535488"/>
            <a:ext cx="958850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4" name="Rectangle 42"/>
          <p:cNvSpPr>
            <a:spLocks noChangeAspect="1" noChangeArrowheads="1"/>
          </p:cNvSpPr>
          <p:nvPr/>
        </p:nvSpPr>
        <p:spPr bwMode="auto">
          <a:xfrm>
            <a:off x="1758950" y="4535488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5" name="Rectangle 41"/>
          <p:cNvSpPr>
            <a:spLocks noChangeAspect="1" noChangeArrowheads="1"/>
          </p:cNvSpPr>
          <p:nvPr/>
        </p:nvSpPr>
        <p:spPr bwMode="auto">
          <a:xfrm>
            <a:off x="3436938" y="4535488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6" name="Rectangle 40"/>
          <p:cNvSpPr>
            <a:spLocks noChangeAspect="1" noChangeArrowheads="1"/>
          </p:cNvSpPr>
          <p:nvPr/>
        </p:nvSpPr>
        <p:spPr bwMode="auto">
          <a:xfrm>
            <a:off x="4754563" y="4535488"/>
            <a:ext cx="960437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7" name="Rectangle 39"/>
          <p:cNvSpPr>
            <a:spLocks noChangeAspect="1" noChangeArrowheads="1"/>
          </p:cNvSpPr>
          <p:nvPr/>
        </p:nvSpPr>
        <p:spPr bwMode="auto">
          <a:xfrm>
            <a:off x="6432550" y="4535488"/>
            <a:ext cx="960438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8" name="Rectangle 38"/>
          <p:cNvSpPr>
            <a:spLocks noChangeAspect="1" noChangeArrowheads="1"/>
          </p:cNvSpPr>
          <p:nvPr/>
        </p:nvSpPr>
        <p:spPr bwMode="auto">
          <a:xfrm>
            <a:off x="7751763" y="4535488"/>
            <a:ext cx="96202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69" name="Rectangle 37"/>
          <p:cNvSpPr>
            <a:spLocks noChangeAspect="1" noChangeArrowheads="1"/>
          </p:cNvSpPr>
          <p:nvPr/>
        </p:nvSpPr>
        <p:spPr bwMode="auto">
          <a:xfrm>
            <a:off x="438150" y="5076825"/>
            <a:ext cx="958850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0" name="Rectangle 36"/>
          <p:cNvSpPr>
            <a:spLocks noChangeAspect="1" noChangeArrowheads="1"/>
          </p:cNvSpPr>
          <p:nvPr/>
        </p:nvSpPr>
        <p:spPr bwMode="auto">
          <a:xfrm>
            <a:off x="1758950" y="5076825"/>
            <a:ext cx="955675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1" name="Rectangle 35"/>
          <p:cNvSpPr>
            <a:spLocks noChangeAspect="1" noChangeArrowheads="1"/>
          </p:cNvSpPr>
          <p:nvPr/>
        </p:nvSpPr>
        <p:spPr bwMode="auto">
          <a:xfrm>
            <a:off x="3436938" y="5076825"/>
            <a:ext cx="955675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2" name="Rectangle 34"/>
          <p:cNvSpPr>
            <a:spLocks noChangeAspect="1" noChangeArrowheads="1"/>
          </p:cNvSpPr>
          <p:nvPr/>
        </p:nvSpPr>
        <p:spPr bwMode="auto">
          <a:xfrm>
            <a:off x="4754563" y="5076825"/>
            <a:ext cx="960437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3" name="Rectangle 33"/>
          <p:cNvSpPr>
            <a:spLocks noChangeAspect="1" noChangeArrowheads="1"/>
          </p:cNvSpPr>
          <p:nvPr/>
        </p:nvSpPr>
        <p:spPr bwMode="auto">
          <a:xfrm>
            <a:off x="6432550" y="5076825"/>
            <a:ext cx="960438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4" name="Rectangle 32"/>
          <p:cNvSpPr>
            <a:spLocks noChangeAspect="1" noChangeArrowheads="1"/>
          </p:cNvSpPr>
          <p:nvPr/>
        </p:nvSpPr>
        <p:spPr bwMode="auto">
          <a:xfrm>
            <a:off x="7751763" y="5076825"/>
            <a:ext cx="962025" cy="300038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5" name="Rectangle 31"/>
          <p:cNvSpPr>
            <a:spLocks noChangeAspect="1" noChangeArrowheads="1"/>
          </p:cNvSpPr>
          <p:nvPr/>
        </p:nvSpPr>
        <p:spPr bwMode="auto">
          <a:xfrm>
            <a:off x="438150" y="5618163"/>
            <a:ext cx="958850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6" name="Rectangle 30"/>
          <p:cNvSpPr>
            <a:spLocks noChangeAspect="1" noChangeArrowheads="1"/>
          </p:cNvSpPr>
          <p:nvPr/>
        </p:nvSpPr>
        <p:spPr bwMode="auto">
          <a:xfrm>
            <a:off x="1758950" y="5618163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7" name="Rectangle 29"/>
          <p:cNvSpPr>
            <a:spLocks noChangeAspect="1" noChangeArrowheads="1"/>
          </p:cNvSpPr>
          <p:nvPr/>
        </p:nvSpPr>
        <p:spPr bwMode="auto">
          <a:xfrm>
            <a:off x="3436938" y="5618163"/>
            <a:ext cx="95567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8" name="Rectangle 28"/>
          <p:cNvSpPr>
            <a:spLocks noChangeAspect="1" noChangeArrowheads="1"/>
          </p:cNvSpPr>
          <p:nvPr/>
        </p:nvSpPr>
        <p:spPr bwMode="auto">
          <a:xfrm>
            <a:off x="4754563" y="5618163"/>
            <a:ext cx="960437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79" name="Rectangle 27"/>
          <p:cNvSpPr>
            <a:spLocks noChangeAspect="1" noChangeArrowheads="1"/>
          </p:cNvSpPr>
          <p:nvPr/>
        </p:nvSpPr>
        <p:spPr bwMode="auto">
          <a:xfrm>
            <a:off x="6432550" y="5618163"/>
            <a:ext cx="960438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80" name="Rectangle 26"/>
          <p:cNvSpPr>
            <a:spLocks noChangeAspect="1" noChangeArrowheads="1"/>
          </p:cNvSpPr>
          <p:nvPr/>
        </p:nvSpPr>
        <p:spPr bwMode="auto">
          <a:xfrm>
            <a:off x="7751763" y="5618163"/>
            <a:ext cx="962025" cy="300037"/>
          </a:xfrm>
          <a:prstGeom prst="rect">
            <a:avLst/>
          </a:prstGeom>
          <a:noFill/>
          <a:ln w="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81" name="Rectangle 25"/>
          <p:cNvSpPr>
            <a:spLocks noChangeAspect="1" noChangeArrowheads="1"/>
          </p:cNvSpPr>
          <p:nvPr/>
        </p:nvSpPr>
        <p:spPr bwMode="auto">
          <a:xfrm>
            <a:off x="4173538" y="1543050"/>
            <a:ext cx="974725" cy="254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>
                <a:cs typeface="Times New Roman" panose="02020603050405020304" pitchFamily="18" charset="0"/>
              </a:rPr>
              <a:t>BỤC II</a:t>
            </a:r>
            <a:endParaRPr lang="en-US"/>
          </a:p>
        </p:txBody>
      </p:sp>
      <p:sp>
        <p:nvSpPr>
          <p:cNvPr id="82" name="Rectangle 24"/>
          <p:cNvSpPr>
            <a:spLocks noChangeAspect="1" noChangeArrowheads="1"/>
          </p:cNvSpPr>
          <p:nvPr/>
        </p:nvSpPr>
        <p:spPr bwMode="auto">
          <a:xfrm>
            <a:off x="5105400" y="2133600"/>
            <a:ext cx="974725" cy="254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>
                <a:cs typeface="Times New Roman" panose="02020603050405020304" pitchFamily="18" charset="0"/>
              </a:rPr>
              <a:t>BỤC I</a:t>
            </a:r>
            <a:endParaRPr lang="en-US"/>
          </a:p>
        </p:txBody>
      </p:sp>
      <p:sp>
        <p:nvSpPr>
          <p:cNvPr id="83" name="Rectangle 23"/>
          <p:cNvSpPr>
            <a:spLocks noChangeAspect="1" noChangeArrowheads="1"/>
          </p:cNvSpPr>
          <p:nvPr/>
        </p:nvSpPr>
        <p:spPr bwMode="auto">
          <a:xfrm>
            <a:off x="368300" y="3378200"/>
            <a:ext cx="2533650" cy="1525588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3000" b="1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</a:t>
            </a:r>
            <a:endParaRPr lang="en-US" sz="9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 MỜI</a:t>
            </a:r>
            <a:endParaRPr lang="en-US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Rectangle 22"/>
          <p:cNvSpPr>
            <a:spLocks noChangeAspect="1" noChangeArrowheads="1"/>
          </p:cNvSpPr>
          <p:nvPr/>
        </p:nvSpPr>
        <p:spPr bwMode="auto">
          <a:xfrm>
            <a:off x="3028950" y="3378200"/>
            <a:ext cx="3178175" cy="1525588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r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3200" b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BGH, TRƯỞNG PHÓ PHÒNG, KHOA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Rectangle 21"/>
          <p:cNvSpPr>
            <a:spLocks noChangeAspect="1" noChangeArrowheads="1"/>
          </p:cNvSpPr>
          <p:nvPr/>
        </p:nvSpPr>
        <p:spPr bwMode="auto">
          <a:xfrm>
            <a:off x="7605713" y="2324100"/>
            <a:ext cx="1398587" cy="6985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>
                <a:cs typeface="Times New Roman" panose="02020603050405020304" pitchFamily="18" charset="0"/>
              </a:rPr>
              <a:t>KHU TẬP TRUNG SV THEO ĐỢT</a:t>
            </a:r>
            <a:endParaRPr lang="en-US"/>
          </a:p>
        </p:txBody>
      </p:sp>
      <p:sp>
        <p:nvSpPr>
          <p:cNvPr id="86" name="Line 20"/>
          <p:cNvSpPr>
            <a:spLocks noChangeAspect="1" noChangeShapeType="1"/>
          </p:cNvSpPr>
          <p:nvPr/>
        </p:nvSpPr>
        <p:spPr bwMode="auto">
          <a:xfrm flipV="1">
            <a:off x="8875713" y="3009900"/>
            <a:ext cx="0" cy="2352675"/>
          </a:xfrm>
          <a:prstGeom prst="line">
            <a:avLst/>
          </a:prstGeom>
          <a:ln w="28575">
            <a:headEnd/>
            <a:tailEnd type="stealth" w="med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7" name="Line 17"/>
          <p:cNvSpPr>
            <a:spLocks noChangeAspect="1" noChangeShapeType="1"/>
          </p:cNvSpPr>
          <p:nvPr/>
        </p:nvSpPr>
        <p:spPr bwMode="auto">
          <a:xfrm>
            <a:off x="3282950" y="1414463"/>
            <a:ext cx="2813050" cy="0"/>
          </a:xfrm>
          <a:prstGeom prst="line">
            <a:avLst/>
          </a:prstGeom>
          <a:noFill/>
          <a:ln w="19050">
            <a:solidFill>
              <a:srgbClr val="000000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8" name="Line 16"/>
          <p:cNvSpPr>
            <a:spLocks noChangeAspect="1" noChangeShapeType="1"/>
          </p:cNvSpPr>
          <p:nvPr/>
        </p:nvSpPr>
        <p:spPr bwMode="auto">
          <a:xfrm flipV="1">
            <a:off x="6207125" y="639763"/>
            <a:ext cx="0" cy="762000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9" name="Rectangle 14"/>
          <p:cNvSpPr>
            <a:spLocks noChangeAspect="1" noChangeArrowheads="1"/>
          </p:cNvSpPr>
          <p:nvPr/>
        </p:nvSpPr>
        <p:spPr bwMode="auto">
          <a:xfrm>
            <a:off x="106363" y="214313"/>
            <a:ext cx="1951037" cy="571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000" b="1">
                <a:solidFill>
                  <a:srgbClr val="0000FF"/>
                </a:solidFill>
                <a:cs typeface="Times New Roman" panose="02020603050405020304" pitchFamily="18" charset="0"/>
              </a:rPr>
              <a:t>LÊN HỘI TRƯỜNG</a:t>
            </a:r>
            <a:endParaRPr lang="en-US"/>
          </a:p>
        </p:txBody>
      </p:sp>
      <p:sp>
        <p:nvSpPr>
          <p:cNvPr id="90" name="Line 13"/>
          <p:cNvSpPr>
            <a:spLocks noChangeAspect="1" noChangeShapeType="1"/>
          </p:cNvSpPr>
          <p:nvPr/>
        </p:nvSpPr>
        <p:spPr bwMode="auto">
          <a:xfrm flipV="1">
            <a:off x="1504950" y="788988"/>
            <a:ext cx="0" cy="954087"/>
          </a:xfrm>
          <a:prstGeom prst="line">
            <a:avLst/>
          </a:prstGeom>
          <a:noFill/>
          <a:ln w="57150">
            <a:solidFill>
              <a:srgbClr val="0000FF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" name="Line 12"/>
          <p:cNvSpPr>
            <a:spLocks noChangeAspect="1" noChangeShapeType="1"/>
          </p:cNvSpPr>
          <p:nvPr/>
        </p:nvSpPr>
        <p:spPr bwMode="auto">
          <a:xfrm>
            <a:off x="611188" y="788988"/>
            <a:ext cx="0" cy="1039812"/>
          </a:xfrm>
          <a:prstGeom prst="line">
            <a:avLst/>
          </a:prstGeom>
          <a:noFill/>
          <a:ln w="57150">
            <a:solidFill>
              <a:srgbClr val="0000FF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" name="Line 11"/>
          <p:cNvSpPr>
            <a:spLocks noChangeAspect="1" noChangeShapeType="1"/>
          </p:cNvSpPr>
          <p:nvPr/>
        </p:nvSpPr>
        <p:spPr bwMode="auto">
          <a:xfrm flipH="1">
            <a:off x="2647950" y="595313"/>
            <a:ext cx="3559175" cy="0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" name="Line 10"/>
          <p:cNvSpPr>
            <a:spLocks noChangeAspect="1" noChangeShapeType="1"/>
          </p:cNvSpPr>
          <p:nvPr/>
        </p:nvSpPr>
        <p:spPr bwMode="auto">
          <a:xfrm>
            <a:off x="2647950" y="595313"/>
            <a:ext cx="0" cy="1335087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" name="Line 9"/>
          <p:cNvSpPr>
            <a:spLocks noChangeAspect="1" noChangeShapeType="1"/>
          </p:cNvSpPr>
          <p:nvPr/>
        </p:nvSpPr>
        <p:spPr bwMode="auto">
          <a:xfrm flipH="1">
            <a:off x="228600" y="1930400"/>
            <a:ext cx="2362200" cy="0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" name="Line 8"/>
          <p:cNvSpPr>
            <a:spLocks noChangeAspect="1" noChangeShapeType="1"/>
          </p:cNvSpPr>
          <p:nvPr/>
        </p:nvSpPr>
        <p:spPr bwMode="auto">
          <a:xfrm>
            <a:off x="233363" y="1930400"/>
            <a:ext cx="0" cy="3622675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" name="Line 7"/>
          <p:cNvSpPr>
            <a:spLocks noChangeAspect="1" noChangeShapeType="1"/>
          </p:cNvSpPr>
          <p:nvPr/>
        </p:nvSpPr>
        <p:spPr bwMode="auto">
          <a:xfrm>
            <a:off x="304800" y="5553075"/>
            <a:ext cx="1073150" cy="0"/>
          </a:xfrm>
          <a:prstGeom prst="line">
            <a:avLst/>
          </a:prstGeom>
          <a:noFill/>
          <a:ln w="28575" cap="rnd">
            <a:solidFill>
              <a:srgbClr val="FF0000"/>
            </a:solidFill>
            <a:prstDash val="sysDot"/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" name="Rectangle 6"/>
          <p:cNvSpPr>
            <a:spLocks noChangeAspect="1" noChangeArrowheads="1"/>
          </p:cNvSpPr>
          <p:nvPr/>
        </p:nvSpPr>
        <p:spPr bwMode="auto">
          <a:xfrm>
            <a:off x="360363" y="4981575"/>
            <a:ext cx="8388350" cy="1143000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98" name="Text Box 5"/>
          <p:cNvSpPr txBox="1">
            <a:spLocks noChangeAspect="1" noChangeArrowheads="1"/>
          </p:cNvSpPr>
          <p:nvPr/>
        </p:nvSpPr>
        <p:spPr bwMode="auto">
          <a:xfrm>
            <a:off x="2984500" y="717550"/>
            <a:ext cx="3157538" cy="73342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2000" b="1">
                <a:solidFill>
                  <a:srgbClr val="0000FF"/>
                </a:solidFill>
                <a:cs typeface="Times New Roman" panose="02020603050405020304" pitchFamily="18" charset="0"/>
              </a:rPr>
              <a:t>KHU VỰC TẬP TRUNG</a:t>
            </a:r>
            <a:endParaRPr lang="en-US" sz="900"/>
          </a:p>
          <a:p>
            <a:pPr algn="ctr"/>
            <a:r>
              <a:rPr lang="en-US" sz="2000" b="1">
                <a:solidFill>
                  <a:srgbClr val="0000FF"/>
                </a:solidFill>
                <a:cs typeface="Times New Roman" panose="02020603050405020304" pitchFamily="18" charset="0"/>
              </a:rPr>
              <a:t>CHỤP HÌNH THEO ĐỢT</a:t>
            </a:r>
            <a:endParaRPr lang="en-US"/>
          </a:p>
        </p:txBody>
      </p:sp>
      <p:sp>
        <p:nvSpPr>
          <p:cNvPr id="99" name="Rectangle 4"/>
          <p:cNvSpPr>
            <a:spLocks noChangeAspect="1" noChangeArrowheads="1"/>
          </p:cNvSpPr>
          <p:nvPr/>
        </p:nvSpPr>
        <p:spPr bwMode="auto">
          <a:xfrm>
            <a:off x="6334125" y="3379788"/>
            <a:ext cx="2462213" cy="1525587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3000" b="1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 BIỂU</a:t>
            </a:r>
            <a:endParaRPr lang="en-US" sz="9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000" b="1">
                <a:solidFill>
                  <a:srgbClr val="FF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 MỜI</a:t>
            </a:r>
            <a:endParaRPr lang="en-US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Text Box 3"/>
          <p:cNvSpPr txBox="1">
            <a:spLocks noChangeAspect="1" noChangeArrowheads="1"/>
          </p:cNvSpPr>
          <p:nvPr/>
        </p:nvSpPr>
        <p:spPr bwMode="auto">
          <a:xfrm>
            <a:off x="2266950" y="5172075"/>
            <a:ext cx="4448175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3600" b="1">
                <a:solidFill>
                  <a:srgbClr val="0000FF"/>
                </a:solidFill>
                <a:cs typeface="Times New Roman" panose="02020603050405020304" pitchFamily="18" charset="0"/>
              </a:rPr>
              <a:t>SINH VIÊN</a:t>
            </a:r>
            <a:endParaRPr lang="en-US"/>
          </a:p>
        </p:txBody>
      </p:sp>
      <p:cxnSp>
        <p:nvCxnSpPr>
          <p:cNvPr id="101" name="Straight Connector 100"/>
          <p:cNvCxnSpPr>
            <a:stCxn id="85" idx="0"/>
          </p:cNvCxnSpPr>
          <p:nvPr/>
        </p:nvCxnSpPr>
        <p:spPr>
          <a:xfrm flipV="1">
            <a:off x="8304213" y="1981200"/>
            <a:ext cx="1587" cy="3429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/>
          <p:nvPr/>
        </p:nvCxnSpPr>
        <p:spPr>
          <a:xfrm flipH="1">
            <a:off x="5181600" y="1981200"/>
            <a:ext cx="3124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" name="Rectangle 102"/>
          <p:cNvSpPr/>
          <p:nvPr/>
        </p:nvSpPr>
        <p:spPr>
          <a:xfrm>
            <a:off x="3048000" y="152400"/>
            <a:ext cx="3048000" cy="5334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4" name="Straight Connector 103"/>
          <p:cNvCxnSpPr/>
          <p:nvPr/>
        </p:nvCxnSpPr>
        <p:spPr>
          <a:xfrm flipH="1" flipV="1">
            <a:off x="2057400" y="762000"/>
            <a:ext cx="12700" cy="10445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" name="Line 84"/>
          <p:cNvSpPr>
            <a:spLocks noChangeAspect="1" noChangeShapeType="1"/>
          </p:cNvSpPr>
          <p:nvPr/>
        </p:nvSpPr>
        <p:spPr bwMode="auto">
          <a:xfrm>
            <a:off x="1157288" y="996950"/>
            <a:ext cx="900112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" name="Line 83"/>
          <p:cNvSpPr>
            <a:spLocks noChangeAspect="1" noChangeShapeType="1"/>
          </p:cNvSpPr>
          <p:nvPr/>
        </p:nvSpPr>
        <p:spPr bwMode="auto">
          <a:xfrm>
            <a:off x="1157288" y="1176338"/>
            <a:ext cx="900112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7" name="Line 82"/>
          <p:cNvSpPr>
            <a:spLocks noChangeAspect="1" noChangeShapeType="1"/>
          </p:cNvSpPr>
          <p:nvPr/>
        </p:nvSpPr>
        <p:spPr bwMode="auto">
          <a:xfrm>
            <a:off x="1157288" y="1358900"/>
            <a:ext cx="900112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8" name="Line 81"/>
          <p:cNvSpPr>
            <a:spLocks noChangeAspect="1" noChangeShapeType="1"/>
          </p:cNvSpPr>
          <p:nvPr/>
        </p:nvSpPr>
        <p:spPr bwMode="auto">
          <a:xfrm>
            <a:off x="1157288" y="1538288"/>
            <a:ext cx="900112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9" name="Line 80"/>
          <p:cNvSpPr>
            <a:spLocks noChangeAspect="1" noChangeShapeType="1"/>
          </p:cNvSpPr>
          <p:nvPr/>
        </p:nvSpPr>
        <p:spPr bwMode="auto">
          <a:xfrm>
            <a:off x="1157288" y="1717675"/>
            <a:ext cx="900112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0" name="Line 79"/>
          <p:cNvSpPr>
            <a:spLocks noChangeAspect="1" noChangeShapeType="1"/>
          </p:cNvSpPr>
          <p:nvPr/>
        </p:nvSpPr>
        <p:spPr bwMode="auto">
          <a:xfrm>
            <a:off x="1157288" y="1028700"/>
            <a:ext cx="900112" cy="317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" name="Line 78"/>
          <p:cNvSpPr>
            <a:spLocks noChangeAspect="1" noChangeShapeType="1"/>
          </p:cNvSpPr>
          <p:nvPr/>
        </p:nvSpPr>
        <p:spPr bwMode="auto">
          <a:xfrm>
            <a:off x="1157288" y="1206500"/>
            <a:ext cx="900112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" name="Line 77"/>
          <p:cNvSpPr>
            <a:spLocks noChangeAspect="1" noChangeShapeType="1"/>
          </p:cNvSpPr>
          <p:nvPr/>
        </p:nvSpPr>
        <p:spPr bwMode="auto">
          <a:xfrm>
            <a:off x="1157288" y="1385888"/>
            <a:ext cx="900112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3" name="Line 76"/>
          <p:cNvSpPr>
            <a:spLocks noChangeAspect="1" noChangeShapeType="1"/>
          </p:cNvSpPr>
          <p:nvPr/>
        </p:nvSpPr>
        <p:spPr bwMode="auto">
          <a:xfrm>
            <a:off x="1157288" y="1568450"/>
            <a:ext cx="900112" cy="4763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4" name="Line 75"/>
          <p:cNvSpPr>
            <a:spLocks noChangeAspect="1" noChangeShapeType="1"/>
          </p:cNvSpPr>
          <p:nvPr/>
        </p:nvSpPr>
        <p:spPr bwMode="auto">
          <a:xfrm>
            <a:off x="1157288" y="1747838"/>
            <a:ext cx="900112" cy="47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5" name="Line 92"/>
          <p:cNvSpPr>
            <a:spLocks noChangeAspect="1" noChangeShapeType="1"/>
          </p:cNvSpPr>
          <p:nvPr/>
        </p:nvSpPr>
        <p:spPr bwMode="auto">
          <a:xfrm flipV="1">
            <a:off x="1143000" y="762000"/>
            <a:ext cx="0" cy="10414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16" name="Straight Connector 115"/>
          <p:cNvCxnSpPr/>
          <p:nvPr/>
        </p:nvCxnSpPr>
        <p:spPr>
          <a:xfrm flipH="1">
            <a:off x="3200400" y="1981200"/>
            <a:ext cx="9144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V="1">
            <a:off x="3200400" y="1447800"/>
            <a:ext cx="0" cy="533400"/>
          </a:xfrm>
          <a:prstGeom prst="straightConnector1">
            <a:avLst/>
          </a:prstGeom>
          <a:ln w="28575">
            <a:prstDash val="sysDot"/>
            <a:headEnd type="none" w="med" len="med"/>
            <a:tailEnd type="arrow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8" name="TextBox 223"/>
          <p:cNvSpPr txBox="1">
            <a:spLocks noChangeArrowheads="1"/>
          </p:cNvSpPr>
          <p:nvPr/>
        </p:nvSpPr>
        <p:spPr bwMode="auto">
          <a:xfrm>
            <a:off x="533400" y="6172200"/>
            <a:ext cx="3352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600" b="1">
                <a:solidFill>
                  <a:srgbClr val="0000FF"/>
                </a:solidFill>
                <a:cs typeface="Times New Roman" panose="02020603050405020304" pitchFamily="18" charset="0"/>
              </a:rPr>
              <a:t>ĐƯỜNG LÊN HỘI TRƯỜNG</a:t>
            </a:r>
          </a:p>
        </p:txBody>
      </p:sp>
      <p:sp>
        <p:nvSpPr>
          <p:cNvPr id="119" name="TextBox 224"/>
          <p:cNvSpPr txBox="1">
            <a:spLocks noChangeArrowheads="1"/>
          </p:cNvSpPr>
          <p:nvPr/>
        </p:nvSpPr>
        <p:spPr bwMode="auto">
          <a:xfrm>
            <a:off x="5257800" y="6172200"/>
            <a:ext cx="4038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/>
              <a:t>ĐƯỜNG LÊN SÂN KHẤU NHẬN BẰNG</a:t>
            </a:r>
            <a:endParaRPr lang="en-US" sz="1600"/>
          </a:p>
        </p:txBody>
      </p:sp>
      <p:sp>
        <p:nvSpPr>
          <p:cNvPr id="120" name="TextBox 225"/>
          <p:cNvSpPr txBox="1">
            <a:spLocks noChangeArrowheads="1"/>
          </p:cNvSpPr>
          <p:nvPr/>
        </p:nvSpPr>
        <p:spPr bwMode="auto">
          <a:xfrm>
            <a:off x="533400" y="6477000"/>
            <a:ext cx="4724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/>
              <a:t>DI CHUYỂN VÀO KHU VỰC CHỤP HÌNH</a:t>
            </a:r>
            <a:endParaRPr lang="en-US" sz="1600"/>
          </a:p>
        </p:txBody>
      </p:sp>
      <p:sp>
        <p:nvSpPr>
          <p:cNvPr id="121" name="TextBox 226"/>
          <p:cNvSpPr txBox="1">
            <a:spLocks noChangeArrowheads="1"/>
          </p:cNvSpPr>
          <p:nvPr/>
        </p:nvSpPr>
        <p:spPr bwMode="auto">
          <a:xfrm>
            <a:off x="5257800" y="6477000"/>
            <a:ext cx="3352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>
                <a:solidFill>
                  <a:srgbClr val="FF0000"/>
                </a:solidFill>
              </a:rPr>
              <a:t>DI CHUYỂN TRỞ VỀ VỊ TRÍ NGỒI</a:t>
            </a:r>
            <a:endParaRPr lang="en-US" sz="1600">
              <a:solidFill>
                <a:srgbClr val="FF0000"/>
              </a:solidFill>
            </a:endParaRPr>
          </a:p>
        </p:txBody>
      </p:sp>
      <p:cxnSp>
        <p:nvCxnSpPr>
          <p:cNvPr id="122" name="Straight Arrow Connector 121"/>
          <p:cNvCxnSpPr/>
          <p:nvPr/>
        </p:nvCxnSpPr>
        <p:spPr>
          <a:xfrm flipH="1">
            <a:off x="152400" y="6324600"/>
            <a:ext cx="381000" cy="0"/>
          </a:xfrm>
          <a:prstGeom prst="straightConnector1">
            <a:avLst/>
          </a:prstGeom>
          <a:ln w="19050">
            <a:solidFill>
              <a:srgbClr val="3333CC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Straight Arrow Connector 122"/>
          <p:cNvCxnSpPr/>
          <p:nvPr/>
        </p:nvCxnSpPr>
        <p:spPr>
          <a:xfrm flipH="1">
            <a:off x="152400" y="6629400"/>
            <a:ext cx="381000" cy="0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H="1">
            <a:off x="4876800" y="6324600"/>
            <a:ext cx="38100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 flipH="1">
            <a:off x="4876800" y="6629400"/>
            <a:ext cx="381000" cy="0"/>
          </a:xfrm>
          <a:prstGeom prst="straightConnector1">
            <a:avLst/>
          </a:prstGeom>
          <a:ln w="19050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2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2" presetClass="entr" presetSubtype="4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2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22" presetClass="entr" presetSubtype="1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000"/>
                            </p:stCondLst>
                            <p:childTnLst>
                              <p:par>
                                <p:cTn id="43" presetID="22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2" presetClass="entr" presetSubtype="1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22" presetClass="entr" presetSubtype="8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8" grpId="0" animBg="1"/>
      <p:bldP spid="92" grpId="0" animBg="1"/>
      <p:bldP spid="93" grpId="0" animBg="1"/>
      <p:bldP spid="94" grpId="0" animBg="1"/>
      <p:bldP spid="95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/>
              <a:t>DANH SÁCH SINH VIÊN GIỎI</a:t>
            </a:r>
            <a:endParaRPr lang="en-US" b="1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9078873"/>
              </p:ext>
            </p:extLst>
          </p:nvPr>
        </p:nvGraphicFramePr>
        <p:xfrm>
          <a:off x="381000" y="1219200"/>
          <a:ext cx="8305800" cy="3657599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624066"/>
                <a:gridCol w="2546573"/>
                <a:gridCol w="1018150"/>
                <a:gridCol w="1359530"/>
                <a:gridCol w="2757481"/>
              </a:tblGrid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TT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Họ và tên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Lớp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</a:rPr>
                        <a:t>Ngành đào tạo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578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Huỳnh Ngọc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Hiền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12CĐ-ĐT1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CNKT Điện, Điện tử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2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Nguyễn Vũ Minh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Châu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12CĐ-M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May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3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Nguyễn Thị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Dung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12CĐ-M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May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3992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4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Lê Giang Châu Vĩnh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Hạ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12CĐ-M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May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5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Nguyễn Thị Yến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Thanh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12CĐ-M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May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6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Phạm Thị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Thanh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12CĐ-M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May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578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7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Phạm Trung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Hiếu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12CĐ-TP1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100">
                          <a:effectLst/>
                        </a:rPr>
                        <a:t>Công nghệ thông tin </a:t>
                      </a:r>
                      <a:endParaRPr lang="en-US" sz="15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762000" cy="72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11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/>
              <a:t>DANH SÁCH SINH VIÊN GIỎI</a:t>
            </a:r>
            <a:endParaRPr lang="en-US" b="1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6154010"/>
              </p:ext>
            </p:extLst>
          </p:nvPr>
        </p:nvGraphicFramePr>
        <p:xfrm>
          <a:off x="381000" y="1219200"/>
          <a:ext cx="8305800" cy="3657599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624066"/>
                <a:gridCol w="2546573"/>
                <a:gridCol w="1018150"/>
                <a:gridCol w="1359530"/>
                <a:gridCol w="2757481"/>
              </a:tblGrid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TT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Họ và tên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Lớp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</a:rPr>
                        <a:t>Ngành đào tạo</a:t>
                      </a:r>
                      <a:endParaRPr lang="en-US" sz="1400" kern="1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578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Cao Thành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Danh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13TC-Đ1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Điện công nghiệp và dân dụng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2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Nguyễn Hoàng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Gia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13TC-Đ1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Điện công nghiệp và dân dụng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3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Hoàng Duy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Hợi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13TC-Đ1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Điện công nghiệp và dân dụng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3992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4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Lâm Văn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Hết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13TC-CKT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Cơ khí chế tạo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5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Nguyễn Văn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Ngọc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13TC-QTM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Quản trị mạng máy tính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420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6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Trần Thị Kim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Ngân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13TC-MT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Công nghệ may và thời trang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578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7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Nguyễn Anh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Phương</a:t>
                      </a:r>
                      <a:endParaRPr lang="en-US" sz="1500" b="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13TC-MT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500" kern="0">
                          <a:effectLst/>
                        </a:rPr>
                        <a:t>Công nghệ may và thời trang</a:t>
                      </a:r>
                      <a:endParaRPr lang="en-US" sz="15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762000" cy="72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3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b="1"/>
              <a:t>DANH SÁCH SINH </a:t>
            </a:r>
            <a:r>
              <a:rPr lang="en-US" b="1"/>
              <a:t>VIÊN </a:t>
            </a:r>
            <a:r>
              <a:rPr lang="en-US" b="1" smtClean="0"/>
              <a:t>TRUNG CẤP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0600865"/>
              </p:ext>
            </p:extLst>
          </p:nvPr>
        </p:nvGraphicFramePr>
        <p:xfrm>
          <a:off x="228600" y="761995"/>
          <a:ext cx="8610600" cy="594360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68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TT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Họ và tên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Lớp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</a:rPr>
                        <a:t>Đợt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Tạ Thị Ngọc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Ánh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Thị Kim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Báu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 Muel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Byă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Thị Thu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Hiền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Phạm Thị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Huế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Huỳnh Thị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Huệ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Trần Thị Mỹ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Hường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Thị Ngọc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Huyền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Võ Kim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Lài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Thị Ái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Linh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Thị Ngọc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Linh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Trần Thị Kim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Ngân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Anh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Phương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Thị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Phượng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Võ Thị Kim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Phượng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Thị Kim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Thanh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Huỳnh Thị Thanh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Tuyền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Thị Bích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Vân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13TC-MT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Võ Hồng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Dương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Hồ Gia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Quốc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Huy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Đào Văn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Phấn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Văn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Đức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Cao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Kỳ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Ngọc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Mạnh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13TC-ĐL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3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b="1"/>
              <a:t>DANH SÁCH SINH </a:t>
            </a:r>
            <a:r>
              <a:rPr lang="en-US" b="1"/>
              <a:t>VIÊN </a:t>
            </a:r>
            <a:r>
              <a:rPr lang="en-US" b="1" smtClean="0"/>
              <a:t>TRUNG CẤP</a:t>
            </a: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5569245"/>
              </p:ext>
            </p:extLst>
          </p:nvPr>
        </p:nvGraphicFramePr>
        <p:xfrm>
          <a:off x="228600" y="761995"/>
          <a:ext cx="8610600" cy="5035437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68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TT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Họ và tên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</a:rPr>
                        <a:t>Lớp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effectLst/>
                        </a:rPr>
                        <a:t>Đợt</a:t>
                      </a:r>
                      <a:endParaRPr lang="en-US" sz="14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Văn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Ngọc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13TC-QTM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Trần Minh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Triết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13TC-QTM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Trương Văn</a:t>
                      </a:r>
                      <a:endParaRPr lang="vi-V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Đại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29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Bùi Duy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Hiển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Hoàng Dy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Hưng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Mai văn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Huynh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Hà Duy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Khánh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Hoàng Cơ</a:t>
                      </a:r>
                      <a:endParaRPr lang="vi-VN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Minh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Lê Hồng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Minh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Phan Bá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Nguyên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Văn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400" u="none" strike="noStrike">
                          <a:effectLst/>
                        </a:rPr>
                        <a:t>Phương</a:t>
                      </a:r>
                      <a:endParaRPr lang="vi-VN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Duy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Quang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Trịnh Hồng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Thái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39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Trần Quốc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Thắng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Quốc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Thịnh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Thanh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Tiếp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Đinh Hùng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Tính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Hoàng Quốc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Vũ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13TC-Ô1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Lâm Văn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Hết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13TC-CKT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Nguyễn Minh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Hoàng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13TC-CKT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46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Phan Nguyễn Nam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Sang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13TC-CKT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smtClean="0"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3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18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71450"/>
            <a:ext cx="8305800" cy="487363"/>
          </a:xfrm>
        </p:spPr>
        <p:txBody>
          <a:bodyPr/>
          <a:lstStyle/>
          <a:p>
            <a:r>
              <a:rPr lang="en-US" sz="2000" b="1"/>
              <a:t>DANH SÁCH SINH </a:t>
            </a:r>
            <a:r>
              <a:rPr lang="en-US" sz="2000" b="1"/>
              <a:t>VIÊN </a:t>
            </a:r>
            <a:r>
              <a:rPr lang="en-US" sz="2000" b="1" smtClean="0"/>
              <a:t>CAO ĐẲNG – KHOA CN MAY-THỜI TRANG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4425832"/>
              </p:ext>
            </p:extLst>
          </p:nvPr>
        </p:nvGraphicFramePr>
        <p:xfrm>
          <a:off x="228600" y="761995"/>
          <a:ext cx="8610600" cy="48474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68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Phạm Đăng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Bình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Vũ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Châu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Dương Thị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Thị 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317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Cẩm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Thúy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Thị Thảo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Ngọc Băng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Yến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Thị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Kim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Dương Thị Xuân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Thùy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Thị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Tuyết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270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51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sz="2000" b="1"/>
              <a:t>DANH SÁCH SINH </a:t>
            </a:r>
            <a:r>
              <a:rPr lang="en-US" sz="2000" b="1"/>
              <a:t>VIÊN </a:t>
            </a:r>
            <a:r>
              <a:rPr lang="en-US" sz="2000" b="1" smtClean="0"/>
              <a:t>CAO ĐẲNG – KHOA CNTT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2289177"/>
              </p:ext>
            </p:extLst>
          </p:nvPr>
        </p:nvGraphicFramePr>
        <p:xfrm>
          <a:off x="228600" y="761995"/>
          <a:ext cx="8610600" cy="56013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Ái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Châu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Kiều 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Đô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Trương Thị Phương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Phan Trần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Hậu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Lãm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Bá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Lâm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Đình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Giảng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Lynh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Thị Hồng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Nghĩa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Lý 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Khánh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22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sz="2000" b="1"/>
              <a:t>DANH SÁCH SINH VIÊN CAO ĐẲNG – KHOA CNTT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6800285"/>
              </p:ext>
            </p:extLst>
          </p:nvPr>
        </p:nvGraphicFramePr>
        <p:xfrm>
          <a:off x="228600" y="761995"/>
          <a:ext cx="8610600" cy="53479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Trầm Thị Diễm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Thoa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Kha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Toàn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Lý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Triều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Lâm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12CĐ-TM1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Đoàn 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Cường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Nguyên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Hiến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Đông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Lương Vĩ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Hào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Trung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Hiếu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Lâm 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Hùng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Tăng 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Quyền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Ngọc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Lương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12CĐ-TP1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7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ĐỘNG LỰC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5432032"/>
              </p:ext>
            </p:extLst>
          </p:nvPr>
        </p:nvGraphicFramePr>
        <p:xfrm>
          <a:off x="228600" y="761995"/>
          <a:ext cx="8610600" cy="53479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Gia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Huynh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Gia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Lạc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Nhơn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Đỗ Nhật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Thuận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Quang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Tín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Hoàng Lê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Tùng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1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71450"/>
            <a:ext cx="75438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ĐỘNG LỰC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6034041"/>
              </p:ext>
            </p:extLst>
          </p:nvPr>
        </p:nvGraphicFramePr>
        <p:xfrm>
          <a:off x="228600" y="761995"/>
          <a:ext cx="8610600" cy="46697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Hữu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Dũng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Dũng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Giàu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Hợp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Cao Thế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Huấn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Vũ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Hưng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Nhựt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Đỗ Mạnh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Đỗ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Thịnh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Thuận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Trịnh Vĩ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Toàn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Xuân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12CĐ-Ô2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8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04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NHIỆT LẠNH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7294380"/>
              </p:ext>
            </p:extLst>
          </p:nvPr>
        </p:nvGraphicFramePr>
        <p:xfrm>
          <a:off x="228600" y="761995"/>
          <a:ext cx="8610600" cy="5854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Công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Bình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Đỗ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Cường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Bá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Hùng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Thơm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Bá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Triết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Phan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Hùng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Đình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Khánh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Đoàn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Khoa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Phước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Vạn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Thắng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Thân Hải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Thọ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Long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Triều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Tuyến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12CĐ-NL2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57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CƠ KHÍ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1417479"/>
              </p:ext>
            </p:extLst>
          </p:nvPr>
        </p:nvGraphicFramePr>
        <p:xfrm>
          <a:off x="228600" y="761995"/>
          <a:ext cx="8610600" cy="48412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2077130"/>
                <a:gridCol w="17275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Hoài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Triều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Hồ Phước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Tuấn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Đằng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Tấn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Lưu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Định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Hữu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Xuân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Duyên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Giang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Dương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Pháp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Ngọc Đăng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Mai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Việt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Thịnh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Thuộc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Trương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Trương Hoàng Quang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66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CƠ KHÍ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3074631"/>
              </p:ext>
            </p:extLst>
          </p:nvPr>
        </p:nvGraphicFramePr>
        <p:xfrm>
          <a:off x="228600" y="761995"/>
          <a:ext cx="8610600" cy="48412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2077130"/>
                <a:gridCol w="17275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Vũ Cao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Bền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Đỗ Đại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Độ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Đậu Trọng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Phùng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Hôn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Kiệt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Lệnh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Sáng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Tạ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Đàm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12CĐ-CK3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04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ĐIỆN-ĐIỆN TỬ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4021842"/>
              </p:ext>
            </p:extLst>
          </p:nvPr>
        </p:nvGraphicFramePr>
        <p:xfrm>
          <a:off x="228600" y="761995"/>
          <a:ext cx="8610600" cy="5854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Tâm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11CĐ-Đ4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Phương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11CĐ-Đ4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Thuận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Xuân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Đỗ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Dũng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Hồ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Trọng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Hậu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Hiền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Lâm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Phát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Hưng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Trương Thành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Khoa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Lộc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Luân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Hồ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Luận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Hữu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Nghĩa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Nhật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Mai Tấn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Việt Hải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Phong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04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ĐIỆN-ĐIỆN TỬ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1207240"/>
              </p:ext>
            </p:extLst>
          </p:nvPr>
        </p:nvGraphicFramePr>
        <p:xfrm>
          <a:off x="228600" y="761995"/>
          <a:ext cx="8610600" cy="56013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Dương Tuấn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Trịnh Xuân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Thịnh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Lê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Khắc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Hoàng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Hải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Thành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Điệp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Cảnh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Phước Quí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Hà 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Hậu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Đặng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Hiếu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Lý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Nhàn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Hồng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Phát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Ong Dù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Sén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2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910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ĐIỆN-ĐIỆN TỬ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9901936"/>
              </p:ext>
            </p:extLst>
          </p:nvPr>
        </p:nvGraphicFramePr>
        <p:xfrm>
          <a:off x="228600" y="761995"/>
          <a:ext cx="8610600" cy="56013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Thiết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Thống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Tô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Tính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Triệu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Hữu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Võ 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Dương Quang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Trịnh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Bùi Thiên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Ái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Minh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Xuân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Hiếu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Mạch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Chí Bình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Tiến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Hồng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Tuyết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1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ĐIỆN-ĐIỆN TỬ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6397500"/>
              </p:ext>
            </p:extLst>
          </p:nvPr>
        </p:nvGraphicFramePr>
        <p:xfrm>
          <a:off x="228600" y="761995"/>
          <a:ext cx="8610601" cy="56013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2229530"/>
                <a:gridCol w="1575128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Quý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Hoàng Nguyễn Võ Quốc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Sơn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Đinh 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Bé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Tám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Tàu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Phạm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Thạch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Hải Kỳ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Thành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Thiện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Mai Hoài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Hoàng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Thức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Hoài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Trường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Hoàng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Tuấn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Đinh Đức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Việt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Vương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Tô Thanh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Chung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4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4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1450"/>
            <a:ext cx="7848600" cy="487363"/>
          </a:xfrm>
        </p:spPr>
        <p:txBody>
          <a:bodyPr/>
          <a:lstStyle/>
          <a:p>
            <a:r>
              <a:rPr lang="en-US" sz="2000" b="1"/>
              <a:t>DANH SÁCH SINH VIÊN CAO ĐẲNG – </a:t>
            </a:r>
            <a:r>
              <a:rPr lang="en-US" sz="2000" b="1"/>
              <a:t>KHOA </a:t>
            </a:r>
            <a:r>
              <a:rPr lang="en-US" sz="2000" b="1" smtClean="0"/>
              <a:t>CN ĐIỆN-ĐIỆN TỬ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0" y="658812"/>
            <a:ext cx="9144000" cy="6199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0689409"/>
              </p:ext>
            </p:extLst>
          </p:nvPr>
        </p:nvGraphicFramePr>
        <p:xfrm>
          <a:off x="228600" y="761995"/>
          <a:ext cx="8610600" cy="5854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6070"/>
                <a:gridCol w="1772330"/>
                <a:gridCol w="2032327"/>
                <a:gridCol w="1451037"/>
                <a:gridCol w="2688836"/>
              </a:tblGrid>
              <a:tr h="280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TT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Họ và tên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+mn-lt"/>
                        </a:rPr>
                        <a:t>Lớp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smtClean="0">
                          <a:effectLst/>
                          <a:latin typeface="+mn-lt"/>
                        </a:rPr>
                        <a:t>Đợt</a:t>
                      </a:r>
                      <a:endParaRPr lang="en-US" sz="1600" kern="100"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Lã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Viết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Lê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Cường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Hải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Quốc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Đỉnh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Doanh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Hồ Duy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Đông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Văn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Hiệp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Đinh Bảo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Hòa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Việt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Hưng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Huỳnh Ngọc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Huy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Trần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Kha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 Tuấn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Kiệt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Lương Trọng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Lập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Tấn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Tài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Lợi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Bảo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Long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Văn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Nhạc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Hồng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Phúc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Ngô Thanh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Chí Ngọc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Sơn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68580" marR="68580" marT="0" marB="0" anchor="ctr"/>
                </a:tc>
              </a:tr>
              <a:tr h="24789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Nguyễn Tăng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Vũ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12CĐ-ĐT2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</a:rPr>
                        <a:t>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+mn-lt"/>
                        <a:ea typeface="SimSun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690183" cy="65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44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7730"/>
            <a:ext cx="9144000" cy="5998846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304800" y="152400"/>
            <a:ext cx="8839200" cy="4873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hlink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60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TRƯỜNG CAO ĐẲNG KỸ THUẬT </a:t>
            </a:r>
          </a:p>
          <a:p>
            <a:r>
              <a:rPr lang="en-US" sz="260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LÝ TỰ TRỌNG THÀNH PHỐ HỒ CHÍ MINH</a:t>
            </a:r>
            <a:endParaRPr lang="en-US" sz="260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1133856" cy="83820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926" y="4343400"/>
            <a:ext cx="2567473" cy="23922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5800" y="2880604"/>
            <a:ext cx="807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smtClean="0">
                <a:solidFill>
                  <a:srgbClr val="FF0000"/>
                </a:solidFill>
                <a:latin typeface="UTM Futura Extra" panose="02040603050506020204" pitchFamily="18" charset="0"/>
                <a:cs typeface="Arial" panose="020B0604020202020204" pitchFamily="34" charset="0"/>
              </a:rPr>
              <a:t>LỄ TỐT NGHIỆP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381000" y="1588151"/>
            <a:ext cx="92963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smtClean="0">
                <a:latin typeface="UTM Kabel KT" panose="02040603050506020204" pitchFamily="18" charset="0"/>
              </a:rPr>
              <a:t>BẾ MẠC</a:t>
            </a:r>
          </a:p>
          <a:p>
            <a:pPr algn="ctr"/>
            <a:endParaRPr lang="en-US" sz="4000">
              <a:latin typeface="UTM Kabel KT" panose="02040603050506020204" pitchFamily="18" charset="0"/>
            </a:endParaRPr>
          </a:p>
          <a:p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-1"/>
            <a:ext cx="870132" cy="830581"/>
          </a:xfrm>
          <a:prstGeom prst="rect">
            <a:avLst/>
          </a:prstGeom>
        </p:spPr>
      </p:pic>
      <p:pic>
        <p:nvPicPr>
          <p:cNvPr id="6" name="Mái Trường Mến Yê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01000" y="63265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7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43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91TGp_well-being _light_ani">
  <a:themeElements>
    <a:clrScheme name="291TGp_well-being _light_ani 3">
      <a:dk1>
        <a:srgbClr val="000066"/>
      </a:dk1>
      <a:lt1>
        <a:srgbClr val="FFFFFF"/>
      </a:lt1>
      <a:dk2>
        <a:srgbClr val="3491C4"/>
      </a:dk2>
      <a:lt2>
        <a:srgbClr val="DDDDDD"/>
      </a:lt2>
      <a:accent1>
        <a:srgbClr val="32B66E"/>
      </a:accent1>
      <a:accent2>
        <a:srgbClr val="36623F"/>
      </a:accent2>
      <a:accent3>
        <a:srgbClr val="FFFFFF"/>
      </a:accent3>
      <a:accent4>
        <a:srgbClr val="000056"/>
      </a:accent4>
      <a:accent5>
        <a:srgbClr val="ADD7BA"/>
      </a:accent5>
      <a:accent6>
        <a:srgbClr val="305838"/>
      </a:accent6>
      <a:hlink>
        <a:srgbClr val="4C9BBA"/>
      </a:hlink>
      <a:folHlink>
        <a:srgbClr val="A4D0A4"/>
      </a:folHlink>
    </a:clrScheme>
    <a:fontScheme name="291TGp_well-being _light_a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91TGp_well-being _light_ani 1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0080A2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AAC0CE"/>
        </a:accent5>
        <a:accent6>
          <a:srgbClr val="85AE49"/>
        </a:accent6>
        <a:hlink>
          <a:srgbClr val="FEA21A"/>
        </a:hlink>
        <a:folHlink>
          <a:srgbClr val="4EA7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91TGp_well-being _light_ani 2">
        <a:dk1>
          <a:srgbClr val="000000"/>
        </a:dk1>
        <a:lt1>
          <a:srgbClr val="FFFFFF"/>
        </a:lt1>
        <a:dk2>
          <a:srgbClr val="003366"/>
        </a:dk2>
        <a:lt2>
          <a:srgbClr val="C0C0C0"/>
        </a:lt2>
        <a:accent1>
          <a:srgbClr val="FEA21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FECEAB"/>
        </a:accent5>
        <a:accent6>
          <a:srgbClr val="85AE49"/>
        </a:accent6>
        <a:hlink>
          <a:srgbClr val="285DAA"/>
        </a:hlink>
        <a:folHlink>
          <a:srgbClr val="4EA7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91TGp_well-being _light_ani 3">
        <a:dk1>
          <a:srgbClr val="000066"/>
        </a:dk1>
        <a:lt1>
          <a:srgbClr val="FFFFFF"/>
        </a:lt1>
        <a:dk2>
          <a:srgbClr val="3491C4"/>
        </a:dk2>
        <a:lt2>
          <a:srgbClr val="DDDDDD"/>
        </a:lt2>
        <a:accent1>
          <a:srgbClr val="32B66E"/>
        </a:accent1>
        <a:accent2>
          <a:srgbClr val="36623F"/>
        </a:accent2>
        <a:accent3>
          <a:srgbClr val="FFFFFF"/>
        </a:accent3>
        <a:accent4>
          <a:srgbClr val="000056"/>
        </a:accent4>
        <a:accent5>
          <a:srgbClr val="ADD7BA"/>
        </a:accent5>
        <a:accent6>
          <a:srgbClr val="305838"/>
        </a:accent6>
        <a:hlink>
          <a:srgbClr val="4C9BBA"/>
        </a:hlink>
        <a:folHlink>
          <a:srgbClr val="A4D0A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291TGp_well-being _light</Template>
  <TotalTime>765</TotalTime>
  <Words>2768</Words>
  <Application>Microsoft Office PowerPoint</Application>
  <PresentationFormat>On-screen Show (4:3)</PresentationFormat>
  <Paragraphs>1777</Paragraphs>
  <Slides>24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SimSun</vt:lpstr>
      <vt:lpstr>Arial</vt:lpstr>
      <vt:lpstr>Arial (Headings)</vt:lpstr>
      <vt:lpstr>Arial Black</vt:lpstr>
      <vt:lpstr>Times New Roman</vt:lpstr>
      <vt:lpstr>UTM Futura Extra</vt:lpstr>
      <vt:lpstr>UTM Kabel KT</vt:lpstr>
      <vt:lpstr>Wingdings</vt:lpstr>
      <vt:lpstr>291TGp_well-being _light_ani</vt:lpstr>
      <vt:lpstr>SƠ ĐỒ VỊ TRÍ</vt:lpstr>
      <vt:lpstr>TRAO BẰNG TỐT NGHIỆP</vt:lpstr>
      <vt:lpstr>NGHI THỨC TRAO BẰNG</vt:lpstr>
      <vt:lpstr>PowerPoint Presentation</vt:lpstr>
      <vt:lpstr>CHƯƠNG TRÌNH</vt:lpstr>
      <vt:lpstr>Diagram</vt:lpstr>
      <vt:lpstr>DANH SÁCH SINH VIÊN GIỎI</vt:lpstr>
      <vt:lpstr>DANH SÁCH SINH VIÊN GIỎI</vt:lpstr>
      <vt:lpstr>DANH SÁCH SINH VIÊN TRUNG CẤP</vt:lpstr>
      <vt:lpstr>DANH SÁCH SINH VIÊN TRUNG CẤP</vt:lpstr>
      <vt:lpstr>DANH SÁCH SINH VIÊN CAO ĐẲNG – KHOA CN MAY-THỜI TRANG</vt:lpstr>
      <vt:lpstr>DANH SÁCH SINH VIÊN CAO ĐẲNG – KHOA CNTT</vt:lpstr>
      <vt:lpstr>DANH SÁCH SINH VIÊN CAO ĐẲNG – KHOA CNTT</vt:lpstr>
      <vt:lpstr>DANH SÁCH SINH VIÊN CAO ĐẲNG – KHOA CN ĐỘNG LỰC</vt:lpstr>
      <vt:lpstr>DANH SÁCH SINH VIÊN CAO ĐẲNG – KHOA CN ĐỘNG LỰC</vt:lpstr>
      <vt:lpstr>DANH SÁCH SINH VIÊN CAO ĐẲNG – KHOA CN NHIỆT LẠNH</vt:lpstr>
      <vt:lpstr>DANH SÁCH SINH VIÊN CAO ĐẲNG – KHOA CN CƠ KHÍ</vt:lpstr>
      <vt:lpstr>DANH SÁCH SINH VIÊN CAO ĐẲNG – KHOA CN CƠ KHÍ</vt:lpstr>
      <vt:lpstr>DANH SÁCH SINH VIÊN CAO ĐẲNG – KHOA CN ĐIỆN-ĐIỆN TỬ</vt:lpstr>
      <vt:lpstr>DANH SÁCH SINH VIÊN CAO ĐẲNG – KHOA CN ĐIỆN-ĐIỆN TỬ</vt:lpstr>
      <vt:lpstr>DANH SÁCH SINH VIÊN CAO ĐẲNG – KHOA CN ĐIỆN-ĐIỆN TỬ</vt:lpstr>
      <vt:lpstr>DANH SÁCH SINH VIÊN CAO ĐẲNG – KHOA CN ĐIỆN-ĐIỆN TỬ</vt:lpstr>
      <vt:lpstr>DANH SÁCH SINH VIÊN CAO ĐẲNG – KHOA CN ĐIỆN-ĐIỆN TỬ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QuocDinh</dc:creator>
  <cp:lastModifiedBy>QuocDinh</cp:lastModifiedBy>
  <cp:revision>86</cp:revision>
  <dcterms:created xsi:type="dcterms:W3CDTF">2015-09-16T03:07:27Z</dcterms:created>
  <dcterms:modified xsi:type="dcterms:W3CDTF">2015-09-17T13:48:51Z</dcterms:modified>
</cp:coreProperties>
</file>